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185546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294901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194739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190298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134496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151787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218866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325163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414223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297434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DAAEAAA-6EE6-4D47-9323-530AF6FBD5D8}" type="datetimeFigureOut">
              <a:rPr lang="zh-CN" altLang="en-US" smtClean="0"/>
              <a:t>2018/8/21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71059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AEAAA-6EE6-4D47-9323-530AF6FBD5D8}" type="datetimeFigureOut">
              <a:rPr lang="zh-CN" altLang="en-US" smtClean="0"/>
              <a:t>2018/8/21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B23D0-A68D-412B-8F34-FD05D8ECFD60}" type="slidenum">
              <a:rPr lang="zh-CN" altLang="en-US" smtClean="0"/>
              <a:t>‹#›</a:t>
            </a:fld>
            <a:endParaRPr lang="zh-CN" altLang="en-US"/>
          </a:p>
        </p:txBody>
      </p:sp>
    </p:spTree>
    <p:extLst>
      <p:ext uri="{BB962C8B-B14F-4D97-AF65-F5344CB8AC3E}">
        <p14:creationId xmlns:p14="http://schemas.microsoft.com/office/powerpoint/2010/main" val="25985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nSpc>
                <a:spcPts val="8000"/>
              </a:lnSpc>
            </a:pPr>
            <a:r>
              <a:rPr lang="en-US" altLang="zh-CN" sz="54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5400" b="1" dirty="0">
                <a:latin typeface="仿宋" panose="02010609060101010101" pitchFamily="49" charset="-122"/>
                <a:ea typeface="仿宋" panose="02010609060101010101" pitchFamily="49" charset="-122"/>
              </a:rPr>
              <a:t>科学引文数据库</a:t>
            </a:r>
            <a:r>
              <a:rPr lang="en-US" altLang="zh-CN" sz="5400" b="1" dirty="0">
                <a:latin typeface="仿宋" panose="02010609060101010101" pitchFamily="49" charset="-122"/>
                <a:ea typeface="仿宋" panose="02010609060101010101" pitchFamily="49" charset="-122"/>
              </a:rPr>
              <a:t/>
            </a:r>
            <a:br>
              <a:rPr lang="en-US" altLang="zh-CN" sz="5400" b="1" dirty="0">
                <a:latin typeface="仿宋" panose="02010609060101010101" pitchFamily="49" charset="-122"/>
                <a:ea typeface="仿宋" panose="02010609060101010101" pitchFamily="49" charset="-122"/>
              </a:rPr>
            </a:br>
            <a:r>
              <a:rPr lang="zh-CN" altLang="en-US" sz="5400" b="1" dirty="0">
                <a:latin typeface="仿宋" panose="02010609060101010101" pitchFamily="49" charset="-122"/>
                <a:ea typeface="仿宋" panose="02010609060101010101" pitchFamily="49" charset="-122"/>
              </a:rPr>
              <a:t>他人引用检索步骤</a:t>
            </a:r>
          </a:p>
        </p:txBody>
      </p:sp>
      <p:sp>
        <p:nvSpPr>
          <p:cNvPr id="3" name="副标题 2"/>
          <p:cNvSpPr>
            <a:spLocks noGrp="1"/>
          </p:cNvSpPr>
          <p:nvPr>
            <p:ph type="subTitle" idx="1"/>
          </p:nvPr>
        </p:nvSpPr>
        <p:spPr>
          <a:xfrm>
            <a:off x="1524000" y="4333558"/>
            <a:ext cx="9144000" cy="1655762"/>
          </a:xfrm>
        </p:spPr>
        <p:txBody>
          <a:bodyPr/>
          <a:lstStyle/>
          <a:p>
            <a:endParaRPr lang="en-US" altLang="zh-CN" dirty="0"/>
          </a:p>
          <a:p>
            <a:r>
              <a:rPr lang="zh-CN" altLang="en-US" dirty="0">
                <a:latin typeface="仿宋" panose="02010609060101010101" pitchFamily="49" charset="-122"/>
                <a:ea typeface="仿宋" panose="02010609060101010101" pitchFamily="49" charset="-122"/>
              </a:rPr>
              <a:t>昆明理工大学图书馆</a:t>
            </a:r>
          </a:p>
        </p:txBody>
      </p:sp>
    </p:spTree>
    <p:extLst>
      <p:ext uri="{BB962C8B-B14F-4D97-AF65-F5344CB8AC3E}">
        <p14:creationId xmlns:p14="http://schemas.microsoft.com/office/powerpoint/2010/main" val="362516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193709"/>
          </a:xfrm>
        </p:spPr>
        <p:txBody>
          <a:bodyPr>
            <a:normAutofit/>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核实检索结果文献信息</a:t>
            </a:r>
          </a:p>
        </p:txBody>
      </p:sp>
      <p:sp>
        <p:nvSpPr>
          <p:cNvPr id="3" name="内容占位符 2"/>
          <p:cNvSpPr>
            <a:spLocks noGrp="1"/>
          </p:cNvSpPr>
          <p:nvPr>
            <p:ph idx="1"/>
          </p:nvPr>
        </p:nvSpPr>
        <p:spPr>
          <a:xfrm>
            <a:off x="405302" y="1517410"/>
            <a:ext cx="11091424" cy="4478088"/>
          </a:xfrm>
        </p:spPr>
        <p:txBody>
          <a:bodyPr>
            <a:normAutofit/>
          </a:bodyPr>
          <a:lstStyle/>
          <a:p>
            <a:pPr>
              <a:lnSpc>
                <a:spcPts val="4600"/>
              </a:lnSpc>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因</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数据库不能限定检索的月份，检索到结果后建议利用中文数据库万方或</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CNKI</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核实我校老师发表文献及他人引用文献的信息是否符合绩效考核的要求，并补全检索报告所有数据。</a:t>
            </a:r>
            <a:endParaRPr lang="en-US"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a:lnSpc>
                <a:spcPts val="4600"/>
              </a:lnSpc>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注意：被引报告附件中第一作者工作单位要标注学校及学院。</a:t>
            </a:r>
            <a:endParaRPr lang="en-US"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a:lnSpc>
                <a:spcPts val="4600"/>
              </a:lnSpc>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万方：</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http://www.wanfangdata.com.cn/index.html</a:t>
            </a:r>
          </a:p>
          <a:p>
            <a:pPr>
              <a:lnSpc>
                <a:spcPts val="4600"/>
              </a:lnSpc>
            </a:pP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CNKI</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http://www.cnki.net/</a:t>
            </a:r>
            <a:endParaRPr lang="zh-CN" altLang="en-US" sz="2400" b="1" dirty="0">
              <a:latin typeface="Times New Roman" panose="02020603050405020304" pitchFamily="18" charset="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5784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73538"/>
            <a:ext cx="10515600" cy="557984"/>
          </a:xfrm>
        </p:spPr>
        <p:txBody>
          <a:bodyPr>
            <a:normAutofit fontScale="90000"/>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登陆</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CNKI</a:t>
            </a:r>
            <a:r>
              <a:rPr lang="zh-CN" altLang="en-US" b="1" dirty="0">
                <a:latin typeface="Times New Roman" panose="02020603050405020304" pitchFamily="18" charset="0"/>
                <a:ea typeface="仿宋" panose="02010609060101010101" pitchFamily="49" charset="-122"/>
                <a:cs typeface="Times New Roman" panose="02020603050405020304" pitchFamily="18" charset="0"/>
              </a:rPr>
              <a:t>主页</a:t>
            </a:r>
          </a:p>
        </p:txBody>
      </p:sp>
      <p:sp>
        <p:nvSpPr>
          <p:cNvPr id="3" name="内容占位符 2"/>
          <p:cNvSpPr>
            <a:spLocks noGrp="1"/>
          </p:cNvSpPr>
          <p:nvPr>
            <p:ph idx="1"/>
          </p:nvPr>
        </p:nvSpPr>
        <p:spPr>
          <a:xfrm>
            <a:off x="646612" y="853440"/>
            <a:ext cx="10515600" cy="1454331"/>
          </a:xfrm>
        </p:spPr>
        <p:txBody>
          <a:bodyPr>
            <a:normAutofit fontScale="70000" lnSpcReduction="20000"/>
          </a:bodyPr>
          <a:lstStyle/>
          <a:p>
            <a:endParaRPr lang="en-US" altLang="zh-CN" dirty="0">
              <a:latin typeface="Times New Roman" panose="02020603050405020304" pitchFamily="18" charset="0"/>
              <a:ea typeface="仿宋" panose="02010609060101010101" pitchFamily="49" charset="-122"/>
              <a:cs typeface="Times New Roman" panose="02020603050405020304" pitchFamily="18" charset="0"/>
            </a:endParaRPr>
          </a:p>
          <a:p>
            <a:pPr marL="0" indent="0">
              <a:lnSpc>
                <a:spcPts val="4000"/>
              </a:lnSpc>
              <a:buNone/>
            </a:pPr>
            <a:r>
              <a:rPr lang="zh-CN" altLang="en-US" dirty="0">
                <a:latin typeface="Times New Roman" panose="02020603050405020304" pitchFamily="18" charset="0"/>
                <a:ea typeface="仿宋" panose="02010609060101010101" pitchFamily="49" charset="-122"/>
                <a:cs typeface="Times New Roman" panose="02020603050405020304" pitchFamily="18" charset="0"/>
              </a:rPr>
              <a:t>以</a:t>
            </a:r>
            <a:r>
              <a:rPr lang="en-US" altLang="zh-CN" dirty="0">
                <a:latin typeface="Times New Roman" panose="02020603050405020304" pitchFamily="18" charset="0"/>
                <a:ea typeface="仿宋" panose="02010609060101010101" pitchFamily="49" charset="-122"/>
                <a:cs typeface="Times New Roman" panose="02020603050405020304" pitchFamily="18" charset="0"/>
              </a:rPr>
              <a:t>CNKI</a:t>
            </a:r>
            <a:r>
              <a:rPr lang="zh-CN" altLang="en-US" dirty="0">
                <a:latin typeface="Times New Roman" panose="02020603050405020304" pitchFamily="18" charset="0"/>
                <a:ea typeface="仿宋" panose="02010609060101010101" pitchFamily="49" charset="-122"/>
                <a:cs typeface="Times New Roman" panose="02020603050405020304" pitchFamily="18" charset="0"/>
              </a:rPr>
              <a:t>数据库为例核实</a:t>
            </a:r>
            <a:r>
              <a:rPr lang="zh-CN" altLang="en-US" b="1" dirty="0">
                <a:latin typeface="Times New Roman" panose="02020603050405020304" pitchFamily="18" charset="0"/>
                <a:ea typeface="仿宋" panose="02010609060101010101" pitchFamily="49" charset="-122"/>
                <a:cs typeface="Times New Roman" panose="02020603050405020304" pitchFamily="18" charset="0"/>
              </a:rPr>
              <a:t>周常春老师发表的论文</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b="1" dirty="0">
                <a:latin typeface="Times New Roman" panose="02020603050405020304" pitchFamily="18" charset="0"/>
                <a:ea typeface="仿宋" panose="02010609060101010101" pitchFamily="49" charset="-122"/>
                <a:cs typeface="Times New Roman" panose="02020603050405020304" pitchFamily="18" charset="0"/>
              </a:rPr>
              <a:t>连片特困区农户多维贫困测度及能力建设研究</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dirty="0">
                <a:latin typeface="Times New Roman" panose="02020603050405020304" pitchFamily="18" charset="0"/>
                <a:ea typeface="仿宋" panose="02010609060101010101" pitchFamily="49" charset="-122"/>
                <a:cs typeface="Times New Roman" panose="02020603050405020304" pitchFamily="18" charset="0"/>
              </a:rPr>
              <a:t>是否符合绩效考核要求。</a:t>
            </a:r>
          </a:p>
        </p:txBody>
      </p:sp>
      <p:pic>
        <p:nvPicPr>
          <p:cNvPr id="5" name="图片 4"/>
          <p:cNvPicPr>
            <a:picLocks noChangeAspect="1"/>
          </p:cNvPicPr>
          <p:nvPr/>
        </p:nvPicPr>
        <p:blipFill>
          <a:blip r:embed="rId2"/>
          <a:stretch>
            <a:fillRect/>
          </a:stretch>
        </p:blipFill>
        <p:spPr>
          <a:xfrm>
            <a:off x="397034" y="2621753"/>
            <a:ext cx="10560027" cy="3382807"/>
          </a:xfrm>
          <a:prstGeom prst="rect">
            <a:avLst/>
          </a:prstGeom>
        </p:spPr>
      </p:pic>
      <p:sp>
        <p:nvSpPr>
          <p:cNvPr id="6" name="Rectangle 5">
            <a:extLst>
              <a:ext uri="{FF2B5EF4-FFF2-40B4-BE49-F238E27FC236}">
                <a16:creationId xmlns:a16="http://schemas.microsoft.com/office/drawing/2014/main" id="{7D2FC980-39A9-4750-94EE-DCEAB01CC9A8}"/>
              </a:ext>
            </a:extLst>
          </p:cNvPr>
          <p:cNvSpPr>
            <a:spLocks noChangeArrowheads="1"/>
          </p:cNvSpPr>
          <p:nvPr/>
        </p:nvSpPr>
        <p:spPr bwMode="auto">
          <a:xfrm>
            <a:off x="9900233" y="3952339"/>
            <a:ext cx="889688" cy="380588"/>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 name="AutoShape 9">
            <a:extLst>
              <a:ext uri="{FF2B5EF4-FFF2-40B4-BE49-F238E27FC236}">
                <a16:creationId xmlns:a16="http://schemas.microsoft.com/office/drawing/2014/main" id="{66F27582-4843-4A71-8F94-6F9ECDECD93C}"/>
              </a:ext>
            </a:extLst>
          </p:cNvPr>
          <p:cNvSpPr>
            <a:spLocks/>
          </p:cNvSpPr>
          <p:nvPr/>
        </p:nvSpPr>
        <p:spPr bwMode="auto">
          <a:xfrm>
            <a:off x="10375823" y="3296784"/>
            <a:ext cx="1419143" cy="568411"/>
          </a:xfrm>
          <a:prstGeom prst="borderCallout2">
            <a:avLst>
              <a:gd name="adj1" fmla="val 26472"/>
              <a:gd name="adj2" fmla="val -5042"/>
              <a:gd name="adj3" fmla="val 26472"/>
              <a:gd name="adj4" fmla="val -13657"/>
              <a:gd name="adj5" fmla="val 89730"/>
              <a:gd name="adj6" fmla="val -22153"/>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检索入口</a:t>
            </a:r>
            <a:endParaRPr lang="en-US" altLang="zh-CN" sz="2400" b="1" dirty="0">
              <a:solidFill>
                <a:srgbClr val="FF0000"/>
              </a:solidFill>
            </a:endParaRPr>
          </a:p>
          <a:p>
            <a:pPr eaLnBrk="1" hangingPunct="1">
              <a:spcBef>
                <a:spcPct val="0"/>
              </a:spcBef>
              <a:buFontTx/>
              <a:buNone/>
            </a:pPr>
            <a:endParaRPr lang="zh-CN" altLang="en-US" sz="2400" b="1" dirty="0">
              <a:solidFill>
                <a:srgbClr val="FF0000"/>
              </a:solidFill>
            </a:endParaRPr>
          </a:p>
        </p:txBody>
      </p:sp>
    </p:spTree>
    <p:extLst>
      <p:ext uri="{BB962C8B-B14F-4D97-AF65-F5344CB8AC3E}">
        <p14:creationId xmlns:p14="http://schemas.microsoft.com/office/powerpoint/2010/main" val="24063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27652"/>
          </a:xfrm>
        </p:spPr>
        <p:txBody>
          <a:bodyPr>
            <a:normAutofit fontScale="90000"/>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填写</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CNKI</a:t>
            </a:r>
            <a:r>
              <a:rPr lang="zh-CN" altLang="en-US" b="1" dirty="0">
                <a:latin typeface="Times New Roman" panose="02020603050405020304" pitchFamily="18" charset="0"/>
                <a:ea typeface="仿宋" panose="02010609060101010101" pitchFamily="49" charset="-122"/>
                <a:cs typeface="Times New Roman" panose="02020603050405020304" pitchFamily="18" charset="0"/>
              </a:rPr>
              <a:t>数据库高级检索对话框</a:t>
            </a:r>
          </a:p>
        </p:txBody>
      </p:sp>
      <p:pic>
        <p:nvPicPr>
          <p:cNvPr id="6" name="图片 5"/>
          <p:cNvPicPr>
            <a:picLocks noChangeAspect="1"/>
          </p:cNvPicPr>
          <p:nvPr/>
        </p:nvPicPr>
        <p:blipFill>
          <a:blip r:embed="rId2"/>
          <a:stretch>
            <a:fillRect/>
          </a:stretch>
        </p:blipFill>
        <p:spPr>
          <a:xfrm>
            <a:off x="1207792" y="1315848"/>
            <a:ext cx="6798544" cy="549804"/>
          </a:xfrm>
          <a:prstGeom prst="rect">
            <a:avLst/>
          </a:prstGeom>
        </p:spPr>
      </p:pic>
      <p:pic>
        <p:nvPicPr>
          <p:cNvPr id="3" name="图片 2">
            <a:extLst>
              <a:ext uri="{FF2B5EF4-FFF2-40B4-BE49-F238E27FC236}">
                <a16:creationId xmlns:a16="http://schemas.microsoft.com/office/drawing/2014/main" id="{F94E2301-BA43-4D9E-9136-F3A726D6BDC8}"/>
              </a:ext>
            </a:extLst>
          </p:cNvPr>
          <p:cNvPicPr>
            <a:picLocks noChangeAspect="1"/>
          </p:cNvPicPr>
          <p:nvPr/>
        </p:nvPicPr>
        <p:blipFill>
          <a:blip r:embed="rId3"/>
          <a:stretch>
            <a:fillRect/>
          </a:stretch>
        </p:blipFill>
        <p:spPr>
          <a:xfrm>
            <a:off x="1025962" y="2378011"/>
            <a:ext cx="10041420" cy="3355524"/>
          </a:xfrm>
          <a:prstGeom prst="rect">
            <a:avLst/>
          </a:prstGeom>
        </p:spPr>
      </p:pic>
      <p:sp>
        <p:nvSpPr>
          <p:cNvPr id="8" name="Rectangle 5">
            <a:extLst>
              <a:ext uri="{FF2B5EF4-FFF2-40B4-BE49-F238E27FC236}">
                <a16:creationId xmlns:a16="http://schemas.microsoft.com/office/drawing/2014/main" id="{B3E19CAB-2F7F-48E6-8D7E-86405EC6A413}"/>
              </a:ext>
            </a:extLst>
          </p:cNvPr>
          <p:cNvSpPr>
            <a:spLocks noChangeArrowheads="1"/>
          </p:cNvSpPr>
          <p:nvPr/>
        </p:nvSpPr>
        <p:spPr bwMode="auto">
          <a:xfrm>
            <a:off x="1124618" y="3034819"/>
            <a:ext cx="6065817" cy="721634"/>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9" name="Rectangle 5">
            <a:extLst>
              <a:ext uri="{FF2B5EF4-FFF2-40B4-BE49-F238E27FC236}">
                <a16:creationId xmlns:a16="http://schemas.microsoft.com/office/drawing/2014/main" id="{CFC7BADD-35E3-41D1-86CD-686DAF253A6C}"/>
              </a:ext>
            </a:extLst>
          </p:cNvPr>
          <p:cNvSpPr>
            <a:spLocks noChangeArrowheads="1"/>
          </p:cNvSpPr>
          <p:nvPr/>
        </p:nvSpPr>
        <p:spPr bwMode="auto">
          <a:xfrm>
            <a:off x="1124617" y="3814942"/>
            <a:ext cx="6065817" cy="376470"/>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0" name="AutoShape 9">
            <a:extLst>
              <a:ext uri="{FF2B5EF4-FFF2-40B4-BE49-F238E27FC236}">
                <a16:creationId xmlns:a16="http://schemas.microsoft.com/office/drawing/2014/main" id="{6C93F531-96B3-49D0-879D-95428308E53C}"/>
              </a:ext>
            </a:extLst>
          </p:cNvPr>
          <p:cNvSpPr>
            <a:spLocks/>
          </p:cNvSpPr>
          <p:nvPr/>
        </p:nvSpPr>
        <p:spPr bwMode="auto">
          <a:xfrm>
            <a:off x="7616490" y="1865652"/>
            <a:ext cx="2165117" cy="914400"/>
          </a:xfrm>
          <a:prstGeom prst="borderCallout2">
            <a:avLst>
              <a:gd name="adj1" fmla="val 26472"/>
              <a:gd name="adj2" fmla="val -5042"/>
              <a:gd name="adj3" fmla="val 26472"/>
              <a:gd name="adj4" fmla="val -13657"/>
              <a:gd name="adj5" fmla="val 124654"/>
              <a:gd name="adj6" fmla="val -36306"/>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填写检索词</a:t>
            </a:r>
            <a:endParaRPr lang="en-US" altLang="zh-CN" sz="2400" b="1" dirty="0">
              <a:solidFill>
                <a:srgbClr val="FF0000"/>
              </a:solidFill>
            </a:endParaRPr>
          </a:p>
          <a:p>
            <a:pPr eaLnBrk="1" hangingPunct="1">
              <a:spcBef>
                <a:spcPct val="0"/>
              </a:spcBef>
              <a:buFontTx/>
              <a:buNone/>
            </a:pPr>
            <a:r>
              <a:rPr lang="zh-CN" altLang="en-US" sz="2400" b="1" dirty="0">
                <a:solidFill>
                  <a:srgbClr val="FF0000"/>
                </a:solidFill>
              </a:rPr>
              <a:t>限定检索字段</a:t>
            </a:r>
            <a:endParaRPr lang="en-US" altLang="zh-CN" sz="2400" b="1" dirty="0">
              <a:solidFill>
                <a:srgbClr val="FF0000"/>
              </a:solidFill>
            </a:endParaRPr>
          </a:p>
          <a:p>
            <a:pPr eaLnBrk="1" hangingPunct="1">
              <a:spcBef>
                <a:spcPct val="0"/>
              </a:spcBef>
              <a:buFontTx/>
              <a:buNone/>
            </a:pPr>
            <a:endParaRPr lang="zh-CN" altLang="en-US" sz="2400" b="1" dirty="0">
              <a:solidFill>
                <a:srgbClr val="FF0000"/>
              </a:solidFill>
            </a:endParaRPr>
          </a:p>
        </p:txBody>
      </p:sp>
      <p:sp>
        <p:nvSpPr>
          <p:cNvPr id="11" name="AutoShape 9">
            <a:extLst>
              <a:ext uri="{FF2B5EF4-FFF2-40B4-BE49-F238E27FC236}">
                <a16:creationId xmlns:a16="http://schemas.microsoft.com/office/drawing/2014/main" id="{5FC9C16B-C5BA-4B20-ADD7-2C721008E89B}"/>
              </a:ext>
            </a:extLst>
          </p:cNvPr>
          <p:cNvSpPr>
            <a:spLocks/>
          </p:cNvSpPr>
          <p:nvPr/>
        </p:nvSpPr>
        <p:spPr bwMode="auto">
          <a:xfrm>
            <a:off x="7331030" y="4973741"/>
            <a:ext cx="2165117" cy="568411"/>
          </a:xfrm>
          <a:prstGeom prst="borderCallout2">
            <a:avLst>
              <a:gd name="adj1" fmla="val 26472"/>
              <a:gd name="adj2" fmla="val -5042"/>
              <a:gd name="adj3" fmla="val 26472"/>
              <a:gd name="adj4" fmla="val -13657"/>
              <a:gd name="adj5" fmla="val -112878"/>
              <a:gd name="adj6" fmla="val -28089"/>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限定检索时间</a:t>
            </a:r>
            <a:endParaRPr lang="en-US" altLang="zh-CN" sz="2400" b="1" dirty="0">
              <a:solidFill>
                <a:srgbClr val="FF0000"/>
              </a:solidFill>
            </a:endParaRPr>
          </a:p>
          <a:p>
            <a:pPr eaLnBrk="1" hangingPunct="1">
              <a:spcBef>
                <a:spcPct val="0"/>
              </a:spcBef>
              <a:buFontTx/>
              <a:buNone/>
            </a:pPr>
            <a:endParaRPr lang="zh-CN" altLang="en-US" sz="2400" b="1" dirty="0">
              <a:solidFill>
                <a:srgbClr val="FF0000"/>
              </a:solidFill>
            </a:endParaRPr>
          </a:p>
        </p:txBody>
      </p:sp>
    </p:spTree>
    <p:extLst>
      <p:ext uri="{BB962C8B-B14F-4D97-AF65-F5344CB8AC3E}">
        <p14:creationId xmlns:p14="http://schemas.microsoft.com/office/powerpoint/2010/main" val="4828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149"/>
          </a:xfrm>
        </p:spPr>
        <p:txBody>
          <a:bodyPr>
            <a:normAutofit fontScale="90000"/>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检索结果</a:t>
            </a:r>
          </a:p>
        </p:txBody>
      </p:sp>
      <p:pic>
        <p:nvPicPr>
          <p:cNvPr id="4" name="图片 3"/>
          <p:cNvPicPr>
            <a:picLocks noChangeAspect="1"/>
          </p:cNvPicPr>
          <p:nvPr/>
        </p:nvPicPr>
        <p:blipFill>
          <a:blip r:embed="rId2"/>
          <a:stretch>
            <a:fillRect/>
          </a:stretch>
        </p:blipFill>
        <p:spPr>
          <a:xfrm>
            <a:off x="912209" y="2011556"/>
            <a:ext cx="10673650" cy="3504500"/>
          </a:xfrm>
          <a:prstGeom prst="rect">
            <a:avLst/>
          </a:prstGeom>
        </p:spPr>
      </p:pic>
      <p:sp>
        <p:nvSpPr>
          <p:cNvPr id="3" name="文本框 2">
            <a:extLst>
              <a:ext uri="{FF2B5EF4-FFF2-40B4-BE49-F238E27FC236}">
                <a16:creationId xmlns:a16="http://schemas.microsoft.com/office/drawing/2014/main" id="{8D207DD4-CC91-4666-BC91-802D5F18D401}"/>
              </a:ext>
            </a:extLst>
          </p:cNvPr>
          <p:cNvSpPr txBox="1"/>
          <p:nvPr/>
        </p:nvSpPr>
        <p:spPr>
          <a:xfrm>
            <a:off x="1472925" y="1265332"/>
            <a:ext cx="8022007" cy="461665"/>
          </a:xfrm>
          <a:prstGeom prst="rect">
            <a:avLst/>
          </a:prstGeom>
          <a:noFill/>
        </p:spPr>
        <p:txBody>
          <a:bodyPr wrap="square" rtlCol="0">
            <a:spAutoFit/>
          </a:bodyPr>
          <a:lstStyle/>
          <a:p>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核实</a:t>
            </a:r>
            <a:r>
              <a:rPr lang="zh-CN" altLang="en-US" sz="2400" b="1" dirty="0" smtClean="0">
                <a:latin typeface="Times New Roman" panose="02020603050405020304" pitchFamily="18" charset="0"/>
                <a:ea typeface="仿宋" panose="02010609060101010101" pitchFamily="49" charset="-122"/>
                <a:cs typeface="Times New Roman" panose="02020603050405020304" pitchFamily="18" charset="0"/>
              </a:rPr>
              <a:t>论文</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发表时间是否在</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2017</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年</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8</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月</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-2018</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年</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7</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月间</a:t>
            </a:r>
          </a:p>
        </p:txBody>
      </p:sp>
      <p:sp>
        <p:nvSpPr>
          <p:cNvPr id="5" name="Rectangle 5">
            <a:extLst>
              <a:ext uri="{FF2B5EF4-FFF2-40B4-BE49-F238E27FC236}">
                <a16:creationId xmlns:a16="http://schemas.microsoft.com/office/drawing/2014/main" id="{CCD65AF4-E1BC-42C8-B3B1-D57133CB04E6}"/>
              </a:ext>
            </a:extLst>
          </p:cNvPr>
          <p:cNvSpPr>
            <a:spLocks noChangeArrowheads="1"/>
          </p:cNvSpPr>
          <p:nvPr/>
        </p:nvSpPr>
        <p:spPr bwMode="auto">
          <a:xfrm>
            <a:off x="8343282" y="4127156"/>
            <a:ext cx="873661" cy="835318"/>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AutoShape 9">
            <a:extLst>
              <a:ext uri="{FF2B5EF4-FFF2-40B4-BE49-F238E27FC236}">
                <a16:creationId xmlns:a16="http://schemas.microsoft.com/office/drawing/2014/main" id="{CA71013F-A038-4A35-B6CD-711427D40A72}"/>
              </a:ext>
            </a:extLst>
          </p:cNvPr>
          <p:cNvSpPr>
            <a:spLocks/>
          </p:cNvSpPr>
          <p:nvPr/>
        </p:nvSpPr>
        <p:spPr bwMode="auto">
          <a:xfrm>
            <a:off x="9130174" y="5699289"/>
            <a:ext cx="2165117" cy="568411"/>
          </a:xfrm>
          <a:prstGeom prst="borderCallout2">
            <a:avLst>
              <a:gd name="adj1" fmla="val 26472"/>
              <a:gd name="adj2" fmla="val -5042"/>
              <a:gd name="adj3" fmla="val 26472"/>
              <a:gd name="adj4" fmla="val -13657"/>
              <a:gd name="adj5" fmla="val -112878"/>
              <a:gd name="adj6" fmla="val -28089"/>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论文发表时间</a:t>
            </a:r>
            <a:endParaRPr lang="en-US" altLang="zh-CN" sz="2400" b="1" dirty="0">
              <a:solidFill>
                <a:srgbClr val="FF0000"/>
              </a:solidFill>
            </a:endParaRPr>
          </a:p>
          <a:p>
            <a:pPr eaLnBrk="1" hangingPunct="1">
              <a:spcBef>
                <a:spcPct val="0"/>
              </a:spcBef>
              <a:buFontTx/>
              <a:buNone/>
            </a:pPr>
            <a:endParaRPr lang="zh-CN" altLang="en-US" sz="2400" b="1" dirty="0">
              <a:solidFill>
                <a:srgbClr val="FF0000"/>
              </a:solidFill>
            </a:endParaRPr>
          </a:p>
        </p:txBody>
      </p:sp>
    </p:spTree>
    <p:extLst>
      <p:ext uri="{BB962C8B-B14F-4D97-AF65-F5344CB8AC3E}">
        <p14:creationId xmlns:p14="http://schemas.microsoft.com/office/powerpoint/2010/main" val="27480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55" y="578530"/>
            <a:ext cx="11546153" cy="592890"/>
          </a:xfrm>
        </p:spPr>
        <p:txBody>
          <a:bodyPr>
            <a:normAutofit fontScale="92500"/>
          </a:bodyPr>
          <a:lstStyle/>
          <a:p>
            <a:pPr marL="0" indent="0">
              <a:buNone/>
            </a:pPr>
            <a:r>
              <a:rPr lang="zh-CN" altLang="en-US" b="1" dirty="0">
                <a:latin typeface="Times New Roman" panose="02020603050405020304" pitchFamily="18" charset="0"/>
                <a:ea typeface="仿宋" panose="02010609060101010101" pitchFamily="49" charset="-122"/>
                <a:cs typeface="Times New Roman" panose="02020603050405020304" pitchFamily="18" charset="0"/>
              </a:rPr>
              <a:t>点击文献标题进入详细信息，核实该</a:t>
            </a:r>
            <a:r>
              <a:rPr lang="zh-CN" altLang="en-US" b="1" dirty="0" smtClean="0">
                <a:latin typeface="Times New Roman" panose="02020603050405020304" pitchFamily="18" charset="0"/>
                <a:ea typeface="仿宋" panose="02010609060101010101" pitchFamily="49" charset="-122"/>
                <a:cs typeface="Times New Roman" panose="02020603050405020304" pitchFamily="18" charset="0"/>
              </a:rPr>
              <a:t>文献一作一单位是否为昆明理工大学</a:t>
            </a:r>
            <a:endParaRPr lang="zh-CN" altLang="en-US"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2730173" y="1171420"/>
            <a:ext cx="7257230" cy="5522764"/>
          </a:xfrm>
          <a:prstGeom prst="rect">
            <a:avLst/>
          </a:prstGeom>
        </p:spPr>
      </p:pic>
      <p:sp>
        <p:nvSpPr>
          <p:cNvPr id="4" name="Rectangle 5">
            <a:extLst>
              <a:ext uri="{FF2B5EF4-FFF2-40B4-BE49-F238E27FC236}">
                <a16:creationId xmlns:a16="http://schemas.microsoft.com/office/drawing/2014/main" id="{7F997130-75D6-4A9D-9146-036281DF3039}"/>
              </a:ext>
            </a:extLst>
          </p:cNvPr>
          <p:cNvSpPr>
            <a:spLocks noChangeArrowheads="1"/>
          </p:cNvSpPr>
          <p:nvPr/>
        </p:nvSpPr>
        <p:spPr bwMode="auto">
          <a:xfrm>
            <a:off x="4809251" y="1631092"/>
            <a:ext cx="3099074" cy="543697"/>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AutoShape 9">
            <a:extLst>
              <a:ext uri="{FF2B5EF4-FFF2-40B4-BE49-F238E27FC236}">
                <a16:creationId xmlns:a16="http://schemas.microsoft.com/office/drawing/2014/main" id="{EBCA9995-28FC-4F22-8897-82751084CA1A}"/>
              </a:ext>
            </a:extLst>
          </p:cNvPr>
          <p:cNvSpPr>
            <a:spLocks/>
          </p:cNvSpPr>
          <p:nvPr/>
        </p:nvSpPr>
        <p:spPr bwMode="auto">
          <a:xfrm>
            <a:off x="1517195" y="1445740"/>
            <a:ext cx="2165117" cy="462143"/>
          </a:xfrm>
          <a:prstGeom prst="borderCallout2">
            <a:avLst>
              <a:gd name="adj1" fmla="val 32958"/>
              <a:gd name="adj2" fmla="val 102253"/>
              <a:gd name="adj3" fmla="val 29703"/>
              <a:gd name="adj4" fmla="val 127425"/>
              <a:gd name="adj5" fmla="val 83685"/>
              <a:gd name="adj6" fmla="val 149292"/>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作者工作单位</a:t>
            </a:r>
          </a:p>
        </p:txBody>
      </p:sp>
    </p:spTree>
    <p:extLst>
      <p:ext uri="{BB962C8B-B14F-4D97-AF65-F5344CB8AC3E}">
        <p14:creationId xmlns:p14="http://schemas.microsoft.com/office/powerpoint/2010/main" val="105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77937"/>
            <a:ext cx="10515600" cy="588417"/>
          </a:xfrm>
        </p:spPr>
        <p:txBody>
          <a:bodyPr>
            <a:normAutofit fontScale="90000"/>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核实检索结果文献信息</a:t>
            </a:r>
            <a:endParaRPr lang="zh-CN" altLang="en-US" dirty="0"/>
          </a:p>
        </p:txBody>
      </p:sp>
      <p:sp>
        <p:nvSpPr>
          <p:cNvPr id="3" name="内容占位符 2"/>
          <p:cNvSpPr>
            <a:spLocks noGrp="1"/>
          </p:cNvSpPr>
          <p:nvPr>
            <p:ph idx="1"/>
          </p:nvPr>
        </p:nvSpPr>
        <p:spPr>
          <a:xfrm>
            <a:off x="774416" y="857560"/>
            <a:ext cx="10515600" cy="647610"/>
          </a:xfrm>
        </p:spPr>
        <p:txBody>
          <a:bodyPr>
            <a:noAutofit/>
          </a:bodyPr>
          <a:lstStyle/>
          <a:p>
            <a:pPr>
              <a:lnSpc>
                <a:spcPts val="3500"/>
              </a:lnSpc>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用相同方法及步骤核实他人引用的论文“</a:t>
            </a:r>
            <a:r>
              <a:rPr lang="zh-CN" altLang="zh-CN" sz="2400" b="1" dirty="0">
                <a:latin typeface="Times New Roman" panose="02020603050405020304" pitchFamily="18" charset="0"/>
                <a:ea typeface="仿宋" panose="02010609060101010101" pitchFamily="49" charset="-122"/>
                <a:cs typeface="Times New Roman" panose="02020603050405020304" pitchFamily="18" charset="0"/>
              </a:rPr>
              <a:t>陈成文</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发表的论文</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农村贫困人口退出标准</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契合度”偏差及其测度转向</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是否符合绩效考核的要求。</a:t>
            </a:r>
          </a:p>
        </p:txBody>
      </p:sp>
      <p:pic>
        <p:nvPicPr>
          <p:cNvPr id="4" name="图片 3"/>
          <p:cNvPicPr>
            <a:picLocks noChangeAspect="1"/>
          </p:cNvPicPr>
          <p:nvPr/>
        </p:nvPicPr>
        <p:blipFill>
          <a:blip r:embed="rId2"/>
          <a:stretch>
            <a:fillRect/>
          </a:stretch>
        </p:blipFill>
        <p:spPr>
          <a:xfrm>
            <a:off x="1189461" y="1920151"/>
            <a:ext cx="8502927" cy="2810015"/>
          </a:xfrm>
          <a:prstGeom prst="rect">
            <a:avLst/>
          </a:prstGeom>
        </p:spPr>
      </p:pic>
      <p:pic>
        <p:nvPicPr>
          <p:cNvPr id="5" name="图片 4"/>
          <p:cNvPicPr>
            <a:picLocks noChangeAspect="1"/>
          </p:cNvPicPr>
          <p:nvPr/>
        </p:nvPicPr>
        <p:blipFill>
          <a:blip r:embed="rId3"/>
          <a:stretch>
            <a:fillRect/>
          </a:stretch>
        </p:blipFill>
        <p:spPr>
          <a:xfrm>
            <a:off x="1189462" y="4979502"/>
            <a:ext cx="8573243" cy="1508891"/>
          </a:xfrm>
          <a:prstGeom prst="rect">
            <a:avLst/>
          </a:prstGeom>
        </p:spPr>
      </p:pic>
      <p:sp>
        <p:nvSpPr>
          <p:cNvPr id="6" name="Rectangle 5">
            <a:extLst>
              <a:ext uri="{FF2B5EF4-FFF2-40B4-BE49-F238E27FC236}">
                <a16:creationId xmlns:a16="http://schemas.microsoft.com/office/drawing/2014/main" id="{94A4B0B9-333F-4A69-A3B8-697D17204600}"/>
              </a:ext>
            </a:extLst>
          </p:cNvPr>
          <p:cNvSpPr>
            <a:spLocks noChangeArrowheads="1"/>
          </p:cNvSpPr>
          <p:nvPr/>
        </p:nvSpPr>
        <p:spPr bwMode="auto">
          <a:xfrm>
            <a:off x="7132320" y="5653075"/>
            <a:ext cx="873661" cy="835318"/>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Tree>
    <p:extLst>
      <p:ext uri="{BB962C8B-B14F-4D97-AF65-F5344CB8AC3E}">
        <p14:creationId xmlns:p14="http://schemas.microsoft.com/office/powerpoint/2010/main" val="5495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3696" y="217713"/>
            <a:ext cx="10871769" cy="602776"/>
          </a:xfrm>
        </p:spPr>
        <p:txBody>
          <a:bodyPr>
            <a:normAutofit/>
          </a:bodyPr>
          <a:lstStyle/>
          <a:p>
            <a:pPr marL="0" indent="0">
              <a:buNone/>
            </a:pPr>
            <a:r>
              <a:rPr lang="zh-CN" altLang="en-US" b="1" dirty="0">
                <a:latin typeface="Times New Roman" panose="02020603050405020304" pitchFamily="18" charset="0"/>
                <a:ea typeface="仿宋" panose="02010609060101010101" pitchFamily="49" charset="-122"/>
                <a:cs typeface="Times New Roman" panose="02020603050405020304" pitchFamily="18" charset="0"/>
              </a:rPr>
              <a:t>点击文献标题进入详细信息，核实该文献作者的工作单位</a:t>
            </a:r>
          </a:p>
        </p:txBody>
      </p:sp>
      <p:pic>
        <p:nvPicPr>
          <p:cNvPr id="2" name="图片 1"/>
          <p:cNvPicPr>
            <a:picLocks noChangeAspect="1"/>
          </p:cNvPicPr>
          <p:nvPr/>
        </p:nvPicPr>
        <p:blipFill>
          <a:blip r:embed="rId2"/>
          <a:stretch>
            <a:fillRect/>
          </a:stretch>
        </p:blipFill>
        <p:spPr>
          <a:xfrm>
            <a:off x="1645535" y="1088571"/>
            <a:ext cx="8885690" cy="5357324"/>
          </a:xfrm>
          <a:prstGeom prst="rect">
            <a:avLst/>
          </a:prstGeom>
        </p:spPr>
      </p:pic>
      <p:sp>
        <p:nvSpPr>
          <p:cNvPr id="4" name="Rectangle 5">
            <a:extLst>
              <a:ext uri="{FF2B5EF4-FFF2-40B4-BE49-F238E27FC236}">
                <a16:creationId xmlns:a16="http://schemas.microsoft.com/office/drawing/2014/main" id="{38877C1D-3DFD-4A8B-8DF6-D63E2E6D03EE}"/>
              </a:ext>
            </a:extLst>
          </p:cNvPr>
          <p:cNvSpPr>
            <a:spLocks noChangeArrowheads="1"/>
          </p:cNvSpPr>
          <p:nvPr/>
        </p:nvSpPr>
        <p:spPr bwMode="auto">
          <a:xfrm>
            <a:off x="3222642" y="1619829"/>
            <a:ext cx="5550655" cy="609330"/>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Tree>
    <p:extLst>
      <p:ext uri="{BB962C8B-B14F-4D97-AF65-F5344CB8AC3E}">
        <p14:creationId xmlns:p14="http://schemas.microsoft.com/office/powerpoint/2010/main" val="26312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07736" y="156996"/>
            <a:ext cx="10727724" cy="828962"/>
          </a:xfrm>
        </p:spPr>
        <p:txBody>
          <a:bodyPr>
            <a:noAutofit/>
          </a:bodyPr>
          <a:lstStyle/>
          <a:p>
            <a:pPr marL="0" indent="0">
              <a:lnSpc>
                <a:spcPts val="3900"/>
              </a:lnSpc>
              <a:buNone/>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用相同方法及步骤核实他人引用的论文“郑瑞强发表的论文</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新型城乡关系益贫机理与连片特困区精准扶贫机制优化研究</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是否符合绩效考核的要求。</a:t>
            </a:r>
            <a:endParaRPr lang="en-US"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marL="0" indent="0">
              <a:lnSpc>
                <a:spcPts val="3900"/>
              </a:lnSpc>
              <a:buNone/>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注意：该文献在</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2</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本刊物上发表，请核实与</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数据库收录一致的刊物信息</a:t>
            </a:r>
          </a:p>
        </p:txBody>
      </p:sp>
      <p:pic>
        <p:nvPicPr>
          <p:cNvPr id="6" name="图片 5"/>
          <p:cNvPicPr>
            <a:picLocks noChangeAspect="1"/>
          </p:cNvPicPr>
          <p:nvPr/>
        </p:nvPicPr>
        <p:blipFill>
          <a:blip r:embed="rId2"/>
          <a:stretch>
            <a:fillRect/>
          </a:stretch>
        </p:blipFill>
        <p:spPr>
          <a:xfrm>
            <a:off x="907736" y="1792949"/>
            <a:ext cx="8587534" cy="2721868"/>
          </a:xfrm>
          <a:prstGeom prst="rect">
            <a:avLst/>
          </a:prstGeom>
        </p:spPr>
      </p:pic>
      <p:pic>
        <p:nvPicPr>
          <p:cNvPr id="7" name="图片 6"/>
          <p:cNvPicPr>
            <a:picLocks noChangeAspect="1"/>
          </p:cNvPicPr>
          <p:nvPr/>
        </p:nvPicPr>
        <p:blipFill>
          <a:blip r:embed="rId3"/>
          <a:stretch>
            <a:fillRect/>
          </a:stretch>
        </p:blipFill>
        <p:spPr>
          <a:xfrm>
            <a:off x="1056017" y="4609905"/>
            <a:ext cx="8657070" cy="2248095"/>
          </a:xfrm>
          <a:prstGeom prst="rect">
            <a:avLst/>
          </a:prstGeom>
        </p:spPr>
      </p:pic>
      <p:sp>
        <p:nvSpPr>
          <p:cNvPr id="5" name="Rectangle 5">
            <a:extLst>
              <a:ext uri="{FF2B5EF4-FFF2-40B4-BE49-F238E27FC236}">
                <a16:creationId xmlns:a16="http://schemas.microsoft.com/office/drawing/2014/main" id="{67D1BA33-17C7-4A5B-BB97-12930CA3F22C}"/>
              </a:ext>
            </a:extLst>
          </p:cNvPr>
          <p:cNvSpPr>
            <a:spLocks noChangeArrowheads="1"/>
          </p:cNvSpPr>
          <p:nvPr/>
        </p:nvSpPr>
        <p:spPr bwMode="auto">
          <a:xfrm>
            <a:off x="6959325" y="5396211"/>
            <a:ext cx="873661" cy="826651"/>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Tree>
    <p:extLst>
      <p:ext uri="{BB962C8B-B14F-4D97-AF65-F5344CB8AC3E}">
        <p14:creationId xmlns:p14="http://schemas.microsoft.com/office/powerpoint/2010/main" val="39462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3697" y="217713"/>
            <a:ext cx="10709366" cy="617604"/>
          </a:xfrm>
        </p:spPr>
        <p:txBody>
          <a:bodyPr>
            <a:normAutofit/>
          </a:bodyPr>
          <a:lstStyle/>
          <a:p>
            <a:pPr marL="0" indent="0">
              <a:buNone/>
            </a:pPr>
            <a:r>
              <a:rPr lang="zh-CN" altLang="en-US" b="1" dirty="0">
                <a:latin typeface="Times New Roman" panose="02020603050405020304" pitchFamily="18" charset="0"/>
                <a:ea typeface="仿宋" panose="02010609060101010101" pitchFamily="49" charset="-122"/>
                <a:cs typeface="Times New Roman" panose="02020603050405020304" pitchFamily="18" charset="0"/>
              </a:rPr>
              <a:t>点击文献标题进入详细信息，核实该文献作者的工作单位</a:t>
            </a:r>
          </a:p>
        </p:txBody>
      </p:sp>
      <p:pic>
        <p:nvPicPr>
          <p:cNvPr id="4" name="图片 3"/>
          <p:cNvPicPr>
            <a:picLocks noChangeAspect="1"/>
          </p:cNvPicPr>
          <p:nvPr/>
        </p:nvPicPr>
        <p:blipFill>
          <a:blip r:embed="rId2"/>
          <a:stretch>
            <a:fillRect/>
          </a:stretch>
        </p:blipFill>
        <p:spPr>
          <a:xfrm>
            <a:off x="1836051" y="1093267"/>
            <a:ext cx="8519898" cy="4671465"/>
          </a:xfrm>
          <a:prstGeom prst="rect">
            <a:avLst/>
          </a:prstGeom>
        </p:spPr>
      </p:pic>
      <p:sp>
        <p:nvSpPr>
          <p:cNvPr id="5" name="Rectangle 5">
            <a:extLst>
              <a:ext uri="{FF2B5EF4-FFF2-40B4-BE49-F238E27FC236}">
                <a16:creationId xmlns:a16="http://schemas.microsoft.com/office/drawing/2014/main" id="{3BE69E4F-D38D-44C6-8B3A-321AD0A246BF}"/>
              </a:ext>
            </a:extLst>
          </p:cNvPr>
          <p:cNvSpPr>
            <a:spLocks noChangeArrowheads="1"/>
          </p:cNvSpPr>
          <p:nvPr/>
        </p:nvSpPr>
        <p:spPr bwMode="auto">
          <a:xfrm>
            <a:off x="3222642" y="1619829"/>
            <a:ext cx="5550655" cy="609330"/>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Tree>
    <p:extLst>
      <p:ext uri="{BB962C8B-B14F-4D97-AF65-F5344CB8AC3E}">
        <p14:creationId xmlns:p14="http://schemas.microsoft.com/office/powerpoint/2010/main" val="26867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6014" y="1722299"/>
            <a:ext cx="10515600" cy="2731076"/>
          </a:xfrm>
        </p:spPr>
        <p:txBody>
          <a:bodyPr/>
          <a:lstStyle/>
          <a:p>
            <a:pPr marL="0" indent="0">
              <a:buNone/>
            </a:pPr>
            <a:r>
              <a:rPr lang="zh-CN" altLang="en-US" sz="4400" b="1" dirty="0">
                <a:latin typeface="Times New Roman" panose="02020603050405020304" pitchFamily="18" charset="0"/>
                <a:ea typeface="仿宋" panose="02010609060101010101" pitchFamily="49" charset="-122"/>
                <a:cs typeface="Times New Roman" panose="02020603050405020304" pitchFamily="18" charset="0"/>
              </a:rPr>
              <a:t>    经核实周常春老师在</a:t>
            </a:r>
            <a:r>
              <a:rPr lang="en-US" altLang="zh-CN" sz="44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4400" b="1" dirty="0">
                <a:latin typeface="Times New Roman" panose="02020603050405020304" pitchFamily="18" charset="0"/>
                <a:ea typeface="仿宋" panose="02010609060101010101" pitchFamily="49" charset="-122"/>
                <a:cs typeface="Times New Roman" panose="02020603050405020304" pitchFamily="18" charset="0"/>
              </a:rPr>
              <a:t>数据库中有</a:t>
            </a:r>
            <a:r>
              <a:rPr lang="en-US" altLang="zh-CN" sz="4400" b="1" dirty="0">
                <a:latin typeface="Times New Roman" panose="02020603050405020304" pitchFamily="18" charset="0"/>
                <a:ea typeface="仿宋" panose="02010609060101010101" pitchFamily="49" charset="-122"/>
                <a:cs typeface="Times New Roman" panose="02020603050405020304" pitchFamily="18" charset="0"/>
              </a:rPr>
              <a:t>1</a:t>
            </a:r>
            <a:r>
              <a:rPr lang="zh-CN" altLang="en-US" sz="4400" b="1" dirty="0">
                <a:latin typeface="Times New Roman" panose="02020603050405020304" pitchFamily="18" charset="0"/>
                <a:ea typeface="仿宋" panose="02010609060101010101" pitchFamily="49" charset="-122"/>
                <a:cs typeface="Times New Roman" panose="02020603050405020304" pitchFamily="18" charset="0"/>
              </a:rPr>
              <a:t>篇论文</a:t>
            </a:r>
            <a:r>
              <a:rPr lang="en-US" altLang="zh-CN" sz="4400" b="1" dirty="0">
                <a:latin typeface="Times New Roman" panose="02020603050405020304" pitchFamily="18" charset="0"/>
                <a:ea typeface="仿宋" panose="02010609060101010101" pitchFamily="49" charset="-122"/>
                <a:cs typeface="Times New Roman" panose="02020603050405020304" pitchFamily="18" charset="0"/>
              </a:rPr>
              <a:t>2</a:t>
            </a:r>
            <a:r>
              <a:rPr lang="zh-CN" altLang="en-US" sz="4400" b="1" dirty="0">
                <a:latin typeface="Times New Roman" panose="02020603050405020304" pitchFamily="18" charset="0"/>
                <a:ea typeface="仿宋" panose="02010609060101010101" pitchFamily="49" charset="-122"/>
                <a:cs typeface="Times New Roman" panose="02020603050405020304" pitchFamily="18" charset="0"/>
              </a:rPr>
              <a:t>次他引符合本学年度绩效考核要求，可以完成引用收录附件。</a:t>
            </a:r>
          </a:p>
        </p:txBody>
      </p:sp>
    </p:spTree>
    <p:extLst>
      <p:ext uri="{BB962C8B-B14F-4D97-AF65-F5344CB8AC3E}">
        <p14:creationId xmlns:p14="http://schemas.microsoft.com/office/powerpoint/2010/main" val="2789383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27088"/>
            <a:ext cx="10515600" cy="1325563"/>
          </a:xfrm>
        </p:spPr>
        <p:txBody>
          <a:bodyPr/>
          <a:lstStyle/>
          <a:p>
            <a:r>
              <a:rPr lang="zh-CN" altLang="en-US" sz="4000" b="1" dirty="0">
                <a:latin typeface="Times New Roman" panose="02020603050405020304" pitchFamily="18" charset="0"/>
                <a:ea typeface="仿宋" panose="02010609060101010101" pitchFamily="49" charset="-122"/>
                <a:cs typeface="Times New Roman" panose="02020603050405020304" pitchFamily="18" charset="0"/>
              </a:rPr>
              <a:t>登录昆明理工大学图书馆主页</a:t>
            </a:r>
          </a:p>
        </p:txBody>
      </p:sp>
      <p:sp>
        <p:nvSpPr>
          <p:cNvPr id="3" name="内容占位符 2"/>
          <p:cNvSpPr>
            <a:spLocks noGrp="1"/>
          </p:cNvSpPr>
          <p:nvPr>
            <p:ph idx="1"/>
          </p:nvPr>
        </p:nvSpPr>
        <p:spPr>
          <a:xfrm>
            <a:off x="838200" y="2827225"/>
            <a:ext cx="10515600" cy="2916195"/>
          </a:xfrm>
        </p:spPr>
        <p:txBody>
          <a:bodyPr/>
          <a:lstStyle/>
          <a:p>
            <a:pPr marL="0" indent="0">
              <a:buNone/>
            </a:pPr>
            <a:r>
              <a:rPr lang="zh-CN" altLang="en-US" sz="4000" b="1" dirty="0">
                <a:latin typeface="Times New Roman" panose="02020603050405020304" pitchFamily="18" charset="0"/>
                <a:ea typeface="仿宋" panose="02010609060101010101" pitchFamily="49" charset="-122"/>
                <a:cs typeface="Times New Roman" panose="02020603050405020304" pitchFamily="18" charset="0"/>
              </a:rPr>
              <a:t>网址：</a:t>
            </a:r>
            <a:r>
              <a:rPr lang="en-US" altLang="zh-CN" sz="4000" dirty="0">
                <a:latin typeface="Times New Roman" panose="02020603050405020304" pitchFamily="18" charset="0"/>
                <a:cs typeface="Times New Roman" panose="02020603050405020304" pitchFamily="18" charset="0"/>
              </a:rPr>
              <a:t>http://www.lib.kmust.edu.cn/</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282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4656" y="65195"/>
            <a:ext cx="10515600" cy="897617"/>
          </a:xfrm>
        </p:spPr>
        <p:txBody>
          <a:bodyPr>
            <a:normAutofit/>
          </a:bodyPr>
          <a:lstStyle/>
          <a:p>
            <a:r>
              <a:rPr lang="zh-CN" altLang="en-US" sz="4000" b="1" dirty="0">
                <a:latin typeface="Times New Roman" panose="02020603050405020304" pitchFamily="18" charset="0"/>
                <a:ea typeface="仿宋" panose="02010609060101010101" pitchFamily="49" charset="-122"/>
                <a:cs typeface="Times New Roman" panose="02020603050405020304" pitchFamily="18" charset="0"/>
              </a:rPr>
              <a:t>登录图书馆主页进入</a:t>
            </a:r>
            <a:r>
              <a:rPr lang="en-US" altLang="zh-CN" sz="40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4000" b="1" dirty="0">
                <a:latin typeface="Times New Roman" panose="02020603050405020304" pitchFamily="18" charset="0"/>
                <a:ea typeface="仿宋" panose="02010609060101010101" pitchFamily="49" charset="-122"/>
                <a:cs typeface="Times New Roman" panose="02020603050405020304" pitchFamily="18" charset="0"/>
              </a:rPr>
              <a:t>数据库</a:t>
            </a:r>
          </a:p>
        </p:txBody>
      </p:sp>
      <p:pic>
        <p:nvPicPr>
          <p:cNvPr id="3" name="图片 2"/>
          <p:cNvPicPr>
            <a:picLocks noChangeAspect="1"/>
          </p:cNvPicPr>
          <p:nvPr/>
        </p:nvPicPr>
        <p:blipFill>
          <a:blip r:embed="rId2"/>
          <a:stretch>
            <a:fillRect/>
          </a:stretch>
        </p:blipFill>
        <p:spPr>
          <a:xfrm>
            <a:off x="733696" y="962812"/>
            <a:ext cx="10069023" cy="909529"/>
          </a:xfrm>
          <a:prstGeom prst="rect">
            <a:avLst/>
          </a:prstGeom>
        </p:spPr>
      </p:pic>
      <p:pic>
        <p:nvPicPr>
          <p:cNvPr id="4" name="图片 3"/>
          <p:cNvPicPr>
            <a:picLocks noChangeAspect="1"/>
          </p:cNvPicPr>
          <p:nvPr/>
        </p:nvPicPr>
        <p:blipFill>
          <a:blip r:embed="rId3"/>
          <a:stretch>
            <a:fillRect/>
          </a:stretch>
        </p:blipFill>
        <p:spPr>
          <a:xfrm>
            <a:off x="1369029" y="2025512"/>
            <a:ext cx="8585574" cy="4507120"/>
          </a:xfrm>
          <a:prstGeom prst="rect">
            <a:avLst/>
          </a:prstGeom>
        </p:spPr>
      </p:pic>
      <p:sp>
        <p:nvSpPr>
          <p:cNvPr id="5" name="Rectangle 5">
            <a:extLst>
              <a:ext uri="{FF2B5EF4-FFF2-40B4-BE49-F238E27FC236}">
                <a16:creationId xmlns:a16="http://schemas.microsoft.com/office/drawing/2014/main" id="{2DE88B1F-AB2D-4E20-B993-7FA9814471AF}"/>
              </a:ext>
            </a:extLst>
          </p:cNvPr>
          <p:cNvSpPr>
            <a:spLocks noChangeArrowheads="1"/>
          </p:cNvSpPr>
          <p:nvPr/>
        </p:nvSpPr>
        <p:spPr bwMode="auto">
          <a:xfrm>
            <a:off x="3866068" y="5299777"/>
            <a:ext cx="903640" cy="379387"/>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AutoShape 9">
            <a:extLst>
              <a:ext uri="{FF2B5EF4-FFF2-40B4-BE49-F238E27FC236}">
                <a16:creationId xmlns:a16="http://schemas.microsoft.com/office/drawing/2014/main" id="{9560E3B8-109A-4745-AF8C-083969610773}"/>
              </a:ext>
            </a:extLst>
          </p:cNvPr>
          <p:cNvSpPr>
            <a:spLocks/>
          </p:cNvSpPr>
          <p:nvPr/>
        </p:nvSpPr>
        <p:spPr bwMode="auto">
          <a:xfrm>
            <a:off x="5268707" y="4187971"/>
            <a:ext cx="2407310" cy="431800"/>
          </a:xfrm>
          <a:prstGeom prst="borderCallout2">
            <a:avLst>
              <a:gd name="adj1" fmla="val 26472"/>
              <a:gd name="adj2" fmla="val -5042"/>
              <a:gd name="adj3" fmla="val 26472"/>
              <a:gd name="adj4" fmla="val -13657"/>
              <a:gd name="adj5" fmla="val 235275"/>
              <a:gd name="adj6" fmla="val -33442"/>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进入数据库路径</a:t>
            </a:r>
          </a:p>
        </p:txBody>
      </p:sp>
    </p:spTree>
    <p:extLst>
      <p:ext uri="{BB962C8B-B14F-4D97-AF65-F5344CB8AC3E}">
        <p14:creationId xmlns:p14="http://schemas.microsoft.com/office/powerpoint/2010/main" val="89613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4656" y="65195"/>
            <a:ext cx="10515600" cy="897617"/>
          </a:xfrm>
        </p:spPr>
        <p:txBody>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登录图书馆主页进入</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b="1" dirty="0">
                <a:latin typeface="Times New Roman" panose="02020603050405020304" pitchFamily="18" charset="0"/>
                <a:ea typeface="仿宋" panose="02010609060101010101" pitchFamily="49" charset="-122"/>
                <a:cs typeface="Times New Roman" panose="02020603050405020304" pitchFamily="18" charset="0"/>
              </a:rPr>
              <a:t>数据库</a:t>
            </a:r>
            <a:endParaRPr lang="zh-CN" altLang="en-US" dirty="0"/>
          </a:p>
        </p:txBody>
      </p:sp>
      <p:pic>
        <p:nvPicPr>
          <p:cNvPr id="3" name="图片 2"/>
          <p:cNvPicPr>
            <a:picLocks noChangeAspect="1"/>
          </p:cNvPicPr>
          <p:nvPr/>
        </p:nvPicPr>
        <p:blipFill>
          <a:blip r:embed="rId2"/>
          <a:stretch>
            <a:fillRect/>
          </a:stretch>
        </p:blipFill>
        <p:spPr>
          <a:xfrm>
            <a:off x="733696" y="840892"/>
            <a:ext cx="10069023" cy="909529"/>
          </a:xfrm>
          <a:prstGeom prst="rect">
            <a:avLst/>
          </a:prstGeom>
        </p:spPr>
      </p:pic>
      <p:pic>
        <p:nvPicPr>
          <p:cNvPr id="5" name="图片 4"/>
          <p:cNvPicPr>
            <a:picLocks noChangeAspect="1"/>
          </p:cNvPicPr>
          <p:nvPr/>
        </p:nvPicPr>
        <p:blipFill>
          <a:blip r:embed="rId3"/>
          <a:stretch>
            <a:fillRect/>
          </a:stretch>
        </p:blipFill>
        <p:spPr>
          <a:xfrm>
            <a:off x="733696" y="1897162"/>
            <a:ext cx="8323496" cy="2100231"/>
          </a:xfrm>
          <a:prstGeom prst="rect">
            <a:avLst/>
          </a:prstGeom>
        </p:spPr>
      </p:pic>
      <p:pic>
        <p:nvPicPr>
          <p:cNvPr id="6" name="图片 5"/>
          <p:cNvPicPr>
            <a:picLocks noChangeAspect="1"/>
          </p:cNvPicPr>
          <p:nvPr/>
        </p:nvPicPr>
        <p:blipFill>
          <a:blip r:embed="rId4"/>
          <a:stretch>
            <a:fillRect/>
          </a:stretch>
        </p:blipFill>
        <p:spPr>
          <a:xfrm>
            <a:off x="733696" y="3997393"/>
            <a:ext cx="8323496" cy="2507910"/>
          </a:xfrm>
          <a:prstGeom prst="rect">
            <a:avLst/>
          </a:prstGeom>
        </p:spPr>
      </p:pic>
      <p:sp>
        <p:nvSpPr>
          <p:cNvPr id="7" name="Rectangle 5">
            <a:extLst>
              <a:ext uri="{FF2B5EF4-FFF2-40B4-BE49-F238E27FC236}">
                <a16:creationId xmlns:a16="http://schemas.microsoft.com/office/drawing/2014/main" id="{791A92E5-4B5A-48DE-888B-77C32C1D82D1}"/>
              </a:ext>
            </a:extLst>
          </p:cNvPr>
          <p:cNvSpPr>
            <a:spLocks noChangeArrowheads="1"/>
          </p:cNvSpPr>
          <p:nvPr/>
        </p:nvSpPr>
        <p:spPr bwMode="auto">
          <a:xfrm>
            <a:off x="794655" y="4266753"/>
            <a:ext cx="1572899" cy="379387"/>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8" name="AutoShape 9">
            <a:extLst>
              <a:ext uri="{FF2B5EF4-FFF2-40B4-BE49-F238E27FC236}">
                <a16:creationId xmlns:a16="http://schemas.microsoft.com/office/drawing/2014/main" id="{F76CDFFE-2C3C-4AB4-93D6-7D3653AA6D0E}"/>
              </a:ext>
            </a:extLst>
          </p:cNvPr>
          <p:cNvSpPr>
            <a:spLocks/>
          </p:cNvSpPr>
          <p:nvPr/>
        </p:nvSpPr>
        <p:spPr bwMode="auto">
          <a:xfrm>
            <a:off x="3187829" y="3154946"/>
            <a:ext cx="2407310" cy="431800"/>
          </a:xfrm>
          <a:prstGeom prst="borderCallout2">
            <a:avLst>
              <a:gd name="adj1" fmla="val 26472"/>
              <a:gd name="adj2" fmla="val -5042"/>
              <a:gd name="adj3" fmla="val 26472"/>
              <a:gd name="adj4" fmla="val -13657"/>
              <a:gd name="adj5" fmla="val 235275"/>
              <a:gd name="adj6" fmla="val -33442"/>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进入数据库路径</a:t>
            </a:r>
          </a:p>
        </p:txBody>
      </p:sp>
    </p:spTree>
    <p:extLst>
      <p:ext uri="{BB962C8B-B14F-4D97-AF65-F5344CB8AC3E}">
        <p14:creationId xmlns:p14="http://schemas.microsoft.com/office/powerpoint/2010/main" val="3525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4656" y="65195"/>
            <a:ext cx="10515600" cy="897617"/>
          </a:xfrm>
        </p:spPr>
        <p:txBody>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进入国内</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b="1" dirty="0">
                <a:latin typeface="Times New Roman" panose="02020603050405020304" pitchFamily="18" charset="0"/>
                <a:ea typeface="仿宋" panose="02010609060101010101" pitchFamily="49" charset="-122"/>
                <a:cs typeface="Times New Roman" panose="02020603050405020304" pitchFamily="18" charset="0"/>
              </a:rPr>
              <a:t>引文检索</a:t>
            </a:r>
          </a:p>
        </p:txBody>
      </p:sp>
      <p:pic>
        <p:nvPicPr>
          <p:cNvPr id="5" name="图片 4"/>
          <p:cNvPicPr>
            <a:picLocks noChangeAspect="1"/>
          </p:cNvPicPr>
          <p:nvPr/>
        </p:nvPicPr>
        <p:blipFill>
          <a:blip r:embed="rId2"/>
          <a:stretch>
            <a:fillRect/>
          </a:stretch>
        </p:blipFill>
        <p:spPr>
          <a:xfrm>
            <a:off x="794656" y="1104698"/>
            <a:ext cx="9626069" cy="5173482"/>
          </a:xfrm>
          <a:prstGeom prst="rect">
            <a:avLst/>
          </a:prstGeom>
        </p:spPr>
      </p:pic>
      <p:sp>
        <p:nvSpPr>
          <p:cNvPr id="4" name="Rectangle 5">
            <a:extLst>
              <a:ext uri="{FF2B5EF4-FFF2-40B4-BE49-F238E27FC236}">
                <a16:creationId xmlns:a16="http://schemas.microsoft.com/office/drawing/2014/main" id="{DFE76ADA-581D-4833-A3F3-8E61B467155D}"/>
              </a:ext>
            </a:extLst>
          </p:cNvPr>
          <p:cNvSpPr>
            <a:spLocks noChangeArrowheads="1"/>
          </p:cNvSpPr>
          <p:nvPr/>
        </p:nvSpPr>
        <p:spPr bwMode="auto">
          <a:xfrm>
            <a:off x="7719380" y="5032872"/>
            <a:ext cx="2576269" cy="1125736"/>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AutoShape 9">
            <a:extLst>
              <a:ext uri="{FF2B5EF4-FFF2-40B4-BE49-F238E27FC236}">
                <a16:creationId xmlns:a16="http://schemas.microsoft.com/office/drawing/2014/main" id="{9FB8D881-E3FB-411C-9427-4C880D830E21}"/>
              </a:ext>
            </a:extLst>
          </p:cNvPr>
          <p:cNvSpPr>
            <a:spLocks/>
          </p:cNvSpPr>
          <p:nvPr/>
        </p:nvSpPr>
        <p:spPr bwMode="auto">
          <a:xfrm>
            <a:off x="10260837" y="4262111"/>
            <a:ext cx="1497853" cy="431800"/>
          </a:xfrm>
          <a:prstGeom prst="borderCallout2">
            <a:avLst>
              <a:gd name="adj1" fmla="val 26472"/>
              <a:gd name="adj2" fmla="val -5042"/>
              <a:gd name="adj3" fmla="val 26472"/>
              <a:gd name="adj4" fmla="val -13657"/>
              <a:gd name="adj5" fmla="val 180330"/>
              <a:gd name="adj6" fmla="val -28489"/>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检索入口</a:t>
            </a:r>
          </a:p>
        </p:txBody>
      </p:sp>
    </p:spTree>
    <p:extLst>
      <p:ext uri="{BB962C8B-B14F-4D97-AF65-F5344CB8AC3E}">
        <p14:creationId xmlns:p14="http://schemas.microsoft.com/office/powerpoint/2010/main" val="31638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检索示例</a:t>
            </a:r>
          </a:p>
        </p:txBody>
      </p:sp>
      <p:sp>
        <p:nvSpPr>
          <p:cNvPr id="3" name="内容占位符 2"/>
          <p:cNvSpPr>
            <a:spLocks noGrp="1"/>
          </p:cNvSpPr>
          <p:nvPr>
            <p:ph idx="1"/>
          </p:nvPr>
        </p:nvSpPr>
        <p:spPr/>
        <p:txBody>
          <a:bodyPr/>
          <a:lstStyle/>
          <a:p>
            <a:pPr>
              <a:lnSpc>
                <a:spcPts val="6000"/>
              </a:lnSpc>
            </a:pP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检索昆明理工大学周常春老师于</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2017</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年</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8</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月至</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2018</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年</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7</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月间发表的学术论文在</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2017</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年</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8</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月</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1</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日至</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2018</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年</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7</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月</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31</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日被</a:t>
            </a:r>
            <a:r>
              <a:rPr lang="en-US" altLang="zh-CN" sz="36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3600" b="1" dirty="0">
                <a:latin typeface="Times New Roman" panose="02020603050405020304" pitchFamily="18" charset="0"/>
                <a:ea typeface="仿宋" panose="02010609060101010101" pitchFamily="49" charset="-122"/>
                <a:cs typeface="Times New Roman" panose="02020603050405020304" pitchFamily="18" charset="0"/>
              </a:rPr>
              <a:t>他人引用情况</a:t>
            </a:r>
            <a:r>
              <a:rPr lang="zh-CN" altLang="en-US" dirty="0"/>
              <a:t>。</a:t>
            </a:r>
          </a:p>
        </p:txBody>
      </p:sp>
    </p:spTree>
    <p:extLst>
      <p:ext uri="{BB962C8B-B14F-4D97-AF65-F5344CB8AC3E}">
        <p14:creationId xmlns:p14="http://schemas.microsoft.com/office/powerpoint/2010/main" val="3501496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202417"/>
          </a:xfrm>
        </p:spPr>
        <p:txBody>
          <a:bodyPr>
            <a:normAutofit fontScale="90000"/>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进入国内</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b="1" dirty="0">
                <a:latin typeface="Times New Roman" panose="02020603050405020304" pitchFamily="18" charset="0"/>
                <a:ea typeface="仿宋" panose="02010609060101010101" pitchFamily="49" charset="-122"/>
                <a:cs typeface="Times New Roman" panose="02020603050405020304" pitchFamily="18" charset="0"/>
              </a:rPr>
              <a:t>引文检索</a:t>
            </a:r>
            <a:r>
              <a:rPr lang="en-US" altLang="zh-CN" b="1" dirty="0">
                <a:latin typeface="Times New Roman" panose="02020603050405020304" pitchFamily="18" charset="0"/>
                <a:ea typeface="仿宋" panose="02010609060101010101" pitchFamily="49" charset="-122"/>
                <a:cs typeface="Times New Roman" panose="02020603050405020304" pitchFamily="18" charset="0"/>
              </a:rPr>
              <a:t/>
            </a:r>
            <a:br>
              <a:rPr lang="en-US" altLang="zh-CN" b="1" dirty="0">
                <a:latin typeface="Times New Roman" panose="02020603050405020304" pitchFamily="18" charset="0"/>
                <a:ea typeface="仿宋" panose="02010609060101010101" pitchFamily="49" charset="-122"/>
                <a:cs typeface="Times New Roman" panose="02020603050405020304" pitchFamily="18" charset="0"/>
              </a:rPr>
            </a:br>
            <a:r>
              <a:rPr lang="zh-CN" altLang="en-US" sz="3100" b="1" dirty="0">
                <a:latin typeface="Times New Roman" panose="02020603050405020304" pitchFamily="18" charset="0"/>
                <a:ea typeface="仿宋" panose="02010609060101010101" pitchFamily="49" charset="-122"/>
                <a:cs typeface="Times New Roman" panose="02020603050405020304" pitchFamily="18" charset="0"/>
              </a:rPr>
              <a:t>填写检索对话框</a:t>
            </a:r>
            <a:r>
              <a:rPr lang="en-US" altLang="zh-CN" sz="3100" b="1" dirty="0">
                <a:latin typeface="Times New Roman" panose="02020603050405020304" pitchFamily="18" charset="0"/>
                <a:ea typeface="仿宋" panose="02010609060101010101" pitchFamily="49" charset="-122"/>
                <a:cs typeface="Times New Roman" panose="02020603050405020304" pitchFamily="18" charset="0"/>
              </a:rPr>
              <a:t/>
            </a:r>
            <a:br>
              <a:rPr lang="en-US" altLang="zh-CN" sz="3100" b="1" dirty="0">
                <a:latin typeface="Times New Roman" panose="02020603050405020304" pitchFamily="18" charset="0"/>
                <a:ea typeface="仿宋" panose="02010609060101010101" pitchFamily="49" charset="-122"/>
                <a:cs typeface="Times New Roman" panose="02020603050405020304" pitchFamily="18" charset="0"/>
              </a:rPr>
            </a:br>
            <a:r>
              <a:rPr lang="zh-CN" altLang="en-US" sz="3100" b="1" dirty="0">
                <a:latin typeface="Times New Roman" panose="02020603050405020304" pitchFamily="18" charset="0"/>
                <a:ea typeface="仿宋" panose="02010609060101010101" pitchFamily="49" charset="-122"/>
                <a:cs typeface="Times New Roman" panose="02020603050405020304" pitchFamily="18" charset="0"/>
              </a:rPr>
              <a:t>注意：</a:t>
            </a:r>
            <a:r>
              <a:rPr lang="en-US" altLang="zh-CN" sz="3100" b="1" dirty="0">
                <a:latin typeface="Times New Roman" panose="02020603050405020304" pitchFamily="18" charset="0"/>
                <a:ea typeface="仿宋" panose="02010609060101010101" pitchFamily="49" charset="-122"/>
                <a:cs typeface="Times New Roman" panose="02020603050405020304" pitchFamily="18" charset="0"/>
              </a:rPr>
              <a:t>1.</a:t>
            </a:r>
            <a:r>
              <a:rPr lang="zh-CN" altLang="en-US" sz="3100" b="1" dirty="0">
                <a:latin typeface="Times New Roman" panose="02020603050405020304" pitchFamily="18" charset="0"/>
                <a:ea typeface="仿宋" panose="02010609060101010101" pitchFamily="49" charset="-122"/>
                <a:cs typeface="Times New Roman" panose="02020603050405020304" pitchFamily="18" charset="0"/>
              </a:rPr>
              <a:t>昆明理工大学限定为被引第一机构；</a:t>
            </a:r>
            <a:r>
              <a:rPr lang="en-US" altLang="zh-CN" sz="3100" b="1" dirty="0">
                <a:latin typeface="Times New Roman" panose="02020603050405020304" pitchFamily="18" charset="0"/>
                <a:ea typeface="仿宋" panose="02010609060101010101" pitchFamily="49" charset="-122"/>
                <a:cs typeface="Times New Roman" panose="02020603050405020304" pitchFamily="18" charset="0"/>
              </a:rPr>
              <a:t/>
            </a:r>
            <a:br>
              <a:rPr lang="en-US" altLang="zh-CN" sz="3100" b="1" dirty="0">
                <a:latin typeface="Times New Roman" panose="02020603050405020304" pitchFamily="18" charset="0"/>
                <a:ea typeface="仿宋" panose="02010609060101010101" pitchFamily="49" charset="-122"/>
                <a:cs typeface="Times New Roman" panose="02020603050405020304" pitchFamily="18" charset="0"/>
              </a:rPr>
            </a:br>
            <a:r>
              <a:rPr lang="en-US" altLang="zh-CN" sz="3100" b="1" dirty="0">
                <a:latin typeface="Times New Roman" panose="02020603050405020304" pitchFamily="18" charset="0"/>
                <a:ea typeface="仿宋" panose="02010609060101010101" pitchFamily="49" charset="-122"/>
                <a:cs typeface="Times New Roman" panose="02020603050405020304" pitchFamily="18" charset="0"/>
              </a:rPr>
              <a:t>            2.</a:t>
            </a:r>
            <a:r>
              <a:rPr lang="zh-CN" altLang="en-US" sz="3100" b="1" dirty="0">
                <a:latin typeface="Times New Roman" panose="02020603050405020304" pitchFamily="18" charset="0"/>
                <a:ea typeface="仿宋" panose="02010609060101010101" pitchFamily="49" charset="-122"/>
                <a:cs typeface="Times New Roman" panose="02020603050405020304" pitchFamily="18" charset="0"/>
              </a:rPr>
              <a:t>检索</a:t>
            </a:r>
            <a:r>
              <a:rPr lang="zh-CN" altLang="en-US" sz="3100" b="1" dirty="0" smtClean="0">
                <a:latin typeface="Times New Roman" panose="02020603050405020304" pitchFamily="18" charset="0"/>
                <a:ea typeface="仿宋" panose="02010609060101010101" pitchFamily="49" charset="-122"/>
                <a:cs typeface="Times New Roman" panose="02020603050405020304" pitchFamily="18" charset="0"/>
              </a:rPr>
              <a:t>年份：文章被引、文章发表均限定</a:t>
            </a:r>
            <a:r>
              <a:rPr lang="zh-CN" altLang="en-US" sz="3100" b="1" dirty="0">
                <a:latin typeface="Times New Roman" panose="02020603050405020304" pitchFamily="18" charset="0"/>
                <a:ea typeface="仿宋" panose="02010609060101010101" pitchFamily="49" charset="-122"/>
                <a:cs typeface="Times New Roman" panose="02020603050405020304" pitchFamily="18" charset="0"/>
              </a:rPr>
              <a:t>为</a:t>
            </a:r>
            <a:r>
              <a:rPr lang="en-US" altLang="zh-CN" sz="3100" b="1" dirty="0">
                <a:latin typeface="Times New Roman" panose="02020603050405020304" pitchFamily="18" charset="0"/>
                <a:ea typeface="仿宋" panose="02010609060101010101" pitchFamily="49" charset="-122"/>
                <a:cs typeface="Times New Roman" panose="02020603050405020304" pitchFamily="18" charset="0"/>
              </a:rPr>
              <a:t>2017-2018</a:t>
            </a:r>
            <a:r>
              <a:rPr lang="zh-CN" altLang="en-US" sz="3100" b="1" dirty="0" smtClean="0">
                <a:latin typeface="Times New Roman" panose="02020603050405020304" pitchFamily="18" charset="0"/>
                <a:ea typeface="仿宋" panose="02010609060101010101" pitchFamily="49" charset="-122"/>
                <a:cs typeface="Times New Roman" panose="02020603050405020304" pitchFamily="18" charset="0"/>
              </a:rPr>
              <a:t>年。</a:t>
            </a:r>
            <a:endParaRPr lang="zh-CN" altLang="en-US" sz="3100" b="1" dirty="0">
              <a:latin typeface="Times New Roman" panose="02020603050405020304" pitchFamily="18" charset="0"/>
              <a:ea typeface="仿宋"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1527295" y="1851339"/>
            <a:ext cx="8212164" cy="4781768"/>
          </a:xfrm>
          <a:prstGeom prst="rect">
            <a:avLst/>
          </a:prstGeom>
        </p:spPr>
      </p:pic>
      <p:sp>
        <p:nvSpPr>
          <p:cNvPr id="5" name="Rectangle 5">
            <a:extLst>
              <a:ext uri="{FF2B5EF4-FFF2-40B4-BE49-F238E27FC236}">
                <a16:creationId xmlns:a16="http://schemas.microsoft.com/office/drawing/2014/main" id="{9BB74C5B-B01C-4C02-B133-93F1B1081F7A}"/>
              </a:ext>
            </a:extLst>
          </p:cNvPr>
          <p:cNvSpPr>
            <a:spLocks noChangeArrowheads="1"/>
          </p:cNvSpPr>
          <p:nvPr/>
        </p:nvSpPr>
        <p:spPr bwMode="auto">
          <a:xfrm>
            <a:off x="2944730" y="2589976"/>
            <a:ext cx="6065817" cy="914400"/>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 name="Rectangle 5">
            <a:extLst>
              <a:ext uri="{FF2B5EF4-FFF2-40B4-BE49-F238E27FC236}">
                <a16:creationId xmlns:a16="http://schemas.microsoft.com/office/drawing/2014/main" id="{B23A51EA-6363-413F-862A-AF17EAB269A0}"/>
              </a:ext>
            </a:extLst>
          </p:cNvPr>
          <p:cNvSpPr>
            <a:spLocks noChangeArrowheads="1"/>
          </p:cNvSpPr>
          <p:nvPr/>
        </p:nvSpPr>
        <p:spPr bwMode="auto">
          <a:xfrm>
            <a:off x="2944731" y="4927875"/>
            <a:ext cx="5571546" cy="776004"/>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7" name="AutoShape 9">
            <a:extLst>
              <a:ext uri="{FF2B5EF4-FFF2-40B4-BE49-F238E27FC236}">
                <a16:creationId xmlns:a16="http://schemas.microsoft.com/office/drawing/2014/main" id="{D276F821-BFBE-4F22-95BF-F93F4B6C42B2}"/>
              </a:ext>
            </a:extLst>
          </p:cNvPr>
          <p:cNvSpPr>
            <a:spLocks/>
          </p:cNvSpPr>
          <p:nvPr/>
        </p:nvSpPr>
        <p:spPr bwMode="auto">
          <a:xfrm>
            <a:off x="9450233" y="2309744"/>
            <a:ext cx="2165117" cy="914400"/>
          </a:xfrm>
          <a:prstGeom prst="borderCallout2">
            <a:avLst>
              <a:gd name="adj1" fmla="val 26472"/>
              <a:gd name="adj2" fmla="val -5042"/>
              <a:gd name="adj3" fmla="val 26472"/>
              <a:gd name="adj4" fmla="val -13657"/>
              <a:gd name="adj5" fmla="val 70600"/>
              <a:gd name="adj6" fmla="val -20098"/>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填写检索词</a:t>
            </a:r>
            <a:endParaRPr lang="en-US" altLang="zh-CN" sz="2400" b="1" dirty="0">
              <a:solidFill>
                <a:srgbClr val="FF0000"/>
              </a:solidFill>
            </a:endParaRPr>
          </a:p>
          <a:p>
            <a:pPr eaLnBrk="1" hangingPunct="1">
              <a:spcBef>
                <a:spcPct val="0"/>
              </a:spcBef>
              <a:buFontTx/>
              <a:buNone/>
            </a:pPr>
            <a:r>
              <a:rPr lang="zh-CN" altLang="en-US" sz="2400" b="1" dirty="0">
                <a:solidFill>
                  <a:srgbClr val="FF0000"/>
                </a:solidFill>
              </a:rPr>
              <a:t>限定检索字段</a:t>
            </a:r>
            <a:endParaRPr lang="en-US" altLang="zh-CN" sz="2400" b="1" dirty="0">
              <a:solidFill>
                <a:srgbClr val="FF0000"/>
              </a:solidFill>
            </a:endParaRPr>
          </a:p>
          <a:p>
            <a:pPr eaLnBrk="1" hangingPunct="1">
              <a:spcBef>
                <a:spcPct val="0"/>
              </a:spcBef>
              <a:buFontTx/>
              <a:buNone/>
            </a:pPr>
            <a:endParaRPr lang="zh-CN" altLang="en-US" sz="2400" b="1" dirty="0">
              <a:solidFill>
                <a:srgbClr val="FF0000"/>
              </a:solidFill>
            </a:endParaRPr>
          </a:p>
        </p:txBody>
      </p:sp>
      <p:sp>
        <p:nvSpPr>
          <p:cNvPr id="8" name="AutoShape 9">
            <a:extLst>
              <a:ext uri="{FF2B5EF4-FFF2-40B4-BE49-F238E27FC236}">
                <a16:creationId xmlns:a16="http://schemas.microsoft.com/office/drawing/2014/main" id="{AA91D127-2BFD-4EA7-A49D-A6A2129CAD33}"/>
              </a:ext>
            </a:extLst>
          </p:cNvPr>
          <p:cNvSpPr>
            <a:spLocks/>
          </p:cNvSpPr>
          <p:nvPr/>
        </p:nvSpPr>
        <p:spPr bwMode="auto">
          <a:xfrm>
            <a:off x="9056033" y="4448433"/>
            <a:ext cx="2165117" cy="568411"/>
          </a:xfrm>
          <a:prstGeom prst="borderCallout2">
            <a:avLst>
              <a:gd name="adj1" fmla="val 26472"/>
              <a:gd name="adj2" fmla="val -5042"/>
              <a:gd name="adj3" fmla="val 26472"/>
              <a:gd name="adj4" fmla="val -13657"/>
              <a:gd name="adj5" fmla="val 89730"/>
              <a:gd name="adj6" fmla="val -22153"/>
            </a:avLst>
          </a:prstGeom>
          <a:solidFill>
            <a:schemeClr val="accent1"/>
          </a:solidFill>
          <a:ln w="34925">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rPr>
              <a:t>限定检索时间</a:t>
            </a:r>
            <a:endParaRPr lang="en-US" altLang="zh-CN" sz="2400" b="1" dirty="0">
              <a:solidFill>
                <a:srgbClr val="FF0000"/>
              </a:solidFill>
            </a:endParaRPr>
          </a:p>
          <a:p>
            <a:pPr eaLnBrk="1" hangingPunct="1">
              <a:spcBef>
                <a:spcPct val="0"/>
              </a:spcBef>
              <a:buFontTx/>
              <a:buNone/>
            </a:pPr>
            <a:endParaRPr lang="zh-CN" altLang="en-US" sz="2400" b="1" dirty="0">
              <a:solidFill>
                <a:srgbClr val="FF0000"/>
              </a:solidFill>
            </a:endParaRPr>
          </a:p>
        </p:txBody>
      </p:sp>
    </p:spTree>
    <p:extLst>
      <p:ext uri="{BB962C8B-B14F-4D97-AF65-F5344CB8AC3E}">
        <p14:creationId xmlns:p14="http://schemas.microsoft.com/office/powerpoint/2010/main" val="306061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2074" y="173540"/>
            <a:ext cx="10515600" cy="444769"/>
          </a:xfrm>
        </p:spPr>
        <p:txBody>
          <a:bodyPr>
            <a:normAutofit fontScale="90000"/>
          </a:bodyPr>
          <a:lstStyle/>
          <a:p>
            <a:r>
              <a:rPr lang="zh-CN" altLang="en-US" b="1" dirty="0">
                <a:latin typeface="Times New Roman" panose="02020603050405020304" pitchFamily="18" charset="0"/>
                <a:ea typeface="仿宋" panose="02010609060101010101" pitchFamily="49" charset="-122"/>
                <a:cs typeface="Times New Roman" panose="02020603050405020304" pitchFamily="18" charset="0"/>
              </a:rPr>
              <a:t>检索结果</a:t>
            </a:r>
          </a:p>
        </p:txBody>
      </p:sp>
      <p:sp>
        <p:nvSpPr>
          <p:cNvPr id="3" name="内容占位符 2"/>
          <p:cNvSpPr>
            <a:spLocks noGrp="1"/>
          </p:cNvSpPr>
          <p:nvPr>
            <p:ph idx="1"/>
          </p:nvPr>
        </p:nvSpPr>
        <p:spPr>
          <a:xfrm>
            <a:off x="437605" y="741877"/>
            <a:ext cx="11040292" cy="1813500"/>
          </a:xfrm>
        </p:spPr>
        <p:txBody>
          <a:bodyPr>
            <a:normAutofit fontScale="25000" lnSpcReduction="20000"/>
          </a:bodyPr>
          <a:lstStyle/>
          <a:p>
            <a:pPr>
              <a:lnSpc>
                <a:spcPts val="3000"/>
              </a:lnSpc>
            </a:pP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检索到周常春老师</a:t>
            </a:r>
            <a:r>
              <a:rPr lang="en-US" altLang="zh-CN" sz="8000" b="1" dirty="0">
                <a:latin typeface="Times New Roman" panose="02020603050405020304" pitchFamily="18" charset="0"/>
                <a:ea typeface="仿宋" panose="02010609060101010101" pitchFamily="49" charset="-122"/>
                <a:cs typeface="Times New Roman" panose="02020603050405020304" pitchFamily="18" charset="0"/>
              </a:rPr>
              <a:t>2017</a:t>
            </a: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年发表的一篇学术论文在</a:t>
            </a:r>
            <a:r>
              <a:rPr lang="en-US" altLang="zh-CN" sz="80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数据库中被他人引用</a:t>
            </a:r>
            <a:r>
              <a:rPr lang="en-US" altLang="zh-CN" sz="8000" b="1" dirty="0">
                <a:latin typeface="Times New Roman" panose="02020603050405020304" pitchFamily="18" charset="0"/>
                <a:ea typeface="仿宋" panose="02010609060101010101" pitchFamily="49" charset="-122"/>
                <a:cs typeface="Times New Roman" panose="02020603050405020304" pitchFamily="18" charset="0"/>
              </a:rPr>
              <a:t>2</a:t>
            </a: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次。</a:t>
            </a:r>
            <a:endParaRPr lang="en-US" altLang="zh-CN" sz="8000" b="1" dirty="0">
              <a:latin typeface="Times New Roman" panose="02020603050405020304" pitchFamily="18" charset="0"/>
              <a:ea typeface="仿宋" panose="02010609060101010101" pitchFamily="49" charset="-122"/>
              <a:cs typeface="Times New Roman" panose="02020603050405020304" pitchFamily="18" charset="0"/>
            </a:endParaRPr>
          </a:p>
          <a:p>
            <a:pPr>
              <a:lnSpc>
                <a:spcPts val="3000"/>
              </a:lnSpc>
            </a:pP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因</a:t>
            </a:r>
            <a:r>
              <a:rPr lang="en-US" altLang="zh-CN" sz="8000" b="1" dirty="0">
                <a:latin typeface="Times New Roman" panose="02020603050405020304" pitchFamily="18" charset="0"/>
                <a:ea typeface="仿宋" panose="02010609060101010101" pitchFamily="49" charset="-122"/>
                <a:cs typeface="Times New Roman" panose="02020603050405020304" pitchFamily="18" charset="0"/>
              </a:rPr>
              <a:t>SCD</a:t>
            </a: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数据库不能限定检索的月份，检索到结果后建议各位老师到中文数据库万方或</a:t>
            </a:r>
            <a:r>
              <a:rPr lang="en-US" altLang="zh-CN" sz="8000" b="1" dirty="0">
                <a:latin typeface="Times New Roman" panose="02020603050405020304" pitchFamily="18" charset="0"/>
                <a:ea typeface="仿宋" panose="02010609060101010101" pitchFamily="49" charset="-122"/>
                <a:cs typeface="Times New Roman" panose="02020603050405020304" pitchFamily="18" charset="0"/>
              </a:rPr>
              <a:t>CNKI</a:t>
            </a: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核实所发表文献及他人引用文献的信息是否符合绩效考核要求，并补全检索报告所有数据。</a:t>
            </a:r>
            <a:endParaRPr lang="en-US" altLang="zh-CN" sz="8000" b="1" dirty="0">
              <a:latin typeface="Times New Roman" panose="02020603050405020304" pitchFamily="18" charset="0"/>
              <a:ea typeface="仿宋" panose="02010609060101010101" pitchFamily="49" charset="-122"/>
              <a:cs typeface="Times New Roman" panose="02020603050405020304" pitchFamily="18" charset="0"/>
            </a:endParaRPr>
          </a:p>
          <a:p>
            <a:pPr>
              <a:lnSpc>
                <a:spcPts val="3000"/>
              </a:lnSpc>
            </a:pPr>
            <a:r>
              <a:rPr lang="zh-CN" altLang="en-US" sz="8000" b="1" dirty="0">
                <a:latin typeface="Times New Roman" panose="02020603050405020304" pitchFamily="18" charset="0"/>
                <a:ea typeface="仿宋" panose="02010609060101010101" pitchFamily="49" charset="-122"/>
                <a:cs typeface="Times New Roman" panose="02020603050405020304" pitchFamily="18" charset="0"/>
              </a:rPr>
              <a:t>注意：被引报告附件中第一作者工作单位要标注学校及</a:t>
            </a:r>
            <a:r>
              <a:rPr lang="zh-CN" altLang="en-US" sz="8000" b="1" dirty="0" smtClean="0">
                <a:latin typeface="Times New Roman" panose="02020603050405020304" pitchFamily="18" charset="0"/>
                <a:ea typeface="仿宋" panose="02010609060101010101" pitchFamily="49" charset="-122"/>
                <a:cs typeface="Times New Roman" panose="02020603050405020304" pitchFamily="18" charset="0"/>
              </a:rPr>
              <a:t>学院的信息。</a:t>
            </a:r>
            <a:endParaRPr lang="en-US" altLang="zh-CN" sz="8000" b="1" dirty="0">
              <a:latin typeface="Times New Roman" panose="02020603050405020304" pitchFamily="18" charset="0"/>
              <a:ea typeface="仿宋" panose="02010609060101010101" pitchFamily="49" charset="-122"/>
              <a:cs typeface="Times New Roman" panose="02020603050405020304" pitchFamily="18" charset="0"/>
            </a:endParaRPr>
          </a:p>
          <a:p>
            <a:endParaRPr lang="zh-CN" altLang="en-US" dirty="0"/>
          </a:p>
        </p:txBody>
      </p:sp>
      <p:pic>
        <p:nvPicPr>
          <p:cNvPr id="5" name="图片 4"/>
          <p:cNvPicPr>
            <a:picLocks noChangeAspect="1"/>
          </p:cNvPicPr>
          <p:nvPr/>
        </p:nvPicPr>
        <p:blipFill>
          <a:blip r:embed="rId2"/>
          <a:stretch>
            <a:fillRect/>
          </a:stretch>
        </p:blipFill>
        <p:spPr>
          <a:xfrm>
            <a:off x="250849" y="2753085"/>
            <a:ext cx="11417125" cy="3293017"/>
          </a:xfrm>
          <a:prstGeom prst="rect">
            <a:avLst/>
          </a:prstGeom>
        </p:spPr>
      </p:pic>
      <p:sp>
        <p:nvSpPr>
          <p:cNvPr id="7" name="Rectangle 5">
            <a:extLst>
              <a:ext uri="{FF2B5EF4-FFF2-40B4-BE49-F238E27FC236}">
                <a16:creationId xmlns:a16="http://schemas.microsoft.com/office/drawing/2014/main" id="{702C7829-5B38-4387-B850-6F41824E216C}"/>
              </a:ext>
            </a:extLst>
          </p:cNvPr>
          <p:cNvSpPr>
            <a:spLocks noChangeArrowheads="1"/>
          </p:cNvSpPr>
          <p:nvPr/>
        </p:nvSpPr>
        <p:spPr bwMode="auto">
          <a:xfrm>
            <a:off x="177938" y="4937760"/>
            <a:ext cx="11570866" cy="845202"/>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Tree>
    <p:extLst>
      <p:ext uri="{BB962C8B-B14F-4D97-AF65-F5344CB8AC3E}">
        <p14:creationId xmlns:p14="http://schemas.microsoft.com/office/powerpoint/2010/main" val="302398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7243" y="628550"/>
            <a:ext cx="10997514" cy="1368302"/>
          </a:xfrm>
        </p:spPr>
        <p:txBody>
          <a:bodyPr>
            <a:normAutofit/>
          </a:bodyPr>
          <a:lstStyle/>
          <a:p>
            <a:pPr marL="0" indent="0">
              <a:buNone/>
            </a:pPr>
            <a:r>
              <a:rPr lang="zh-CN" altLang="en-US" sz="4300" b="1" dirty="0">
                <a:latin typeface="Times New Roman" panose="02020603050405020304" pitchFamily="18" charset="0"/>
                <a:ea typeface="仿宋" panose="02010609060101010101" pitchFamily="49" charset="-122"/>
                <a:cs typeface="Times New Roman" panose="02020603050405020304" pitchFamily="18" charset="0"/>
              </a:rPr>
              <a:t>点击被引频次，查看他人引文文献</a:t>
            </a:r>
            <a:endParaRPr lang="en-US" altLang="zh-CN" sz="4300" b="1" dirty="0">
              <a:latin typeface="Times New Roman" panose="02020603050405020304" pitchFamily="18" charset="0"/>
              <a:ea typeface="仿宋" panose="02010609060101010101" pitchFamily="49" charset="-122"/>
              <a:cs typeface="Times New Roman" panose="02020603050405020304" pitchFamily="18" charset="0"/>
            </a:endParaRPr>
          </a:p>
          <a:p>
            <a:pPr marL="0" indent="0">
              <a:lnSpc>
                <a:spcPts val="3000"/>
              </a:lnSpc>
              <a:buNone/>
            </a:pPr>
            <a:endParaRPr lang="en-US" altLang="zh-CN" sz="8000" b="1" dirty="0">
              <a:latin typeface="Times New Roman" panose="02020603050405020304" pitchFamily="18" charset="0"/>
              <a:ea typeface="仿宋" panose="02010609060101010101" pitchFamily="49" charset="-122"/>
              <a:cs typeface="Times New Roman" panose="02020603050405020304" pitchFamily="18" charset="0"/>
            </a:endParaRPr>
          </a:p>
          <a:p>
            <a:endParaRPr lang="en-US" altLang="zh-CN" dirty="0"/>
          </a:p>
          <a:p>
            <a:endParaRPr lang="zh-CN" altLang="en-US" dirty="0"/>
          </a:p>
        </p:txBody>
      </p:sp>
      <p:pic>
        <p:nvPicPr>
          <p:cNvPr id="5" name="图片 4"/>
          <p:cNvPicPr>
            <a:picLocks noChangeAspect="1"/>
          </p:cNvPicPr>
          <p:nvPr/>
        </p:nvPicPr>
        <p:blipFill>
          <a:blip r:embed="rId2"/>
          <a:stretch>
            <a:fillRect/>
          </a:stretch>
        </p:blipFill>
        <p:spPr>
          <a:xfrm>
            <a:off x="415186" y="1996852"/>
            <a:ext cx="11505997" cy="3588950"/>
          </a:xfrm>
          <a:prstGeom prst="rect">
            <a:avLst/>
          </a:prstGeom>
        </p:spPr>
      </p:pic>
      <p:sp>
        <p:nvSpPr>
          <p:cNvPr id="6" name="Rectangle 5">
            <a:extLst>
              <a:ext uri="{FF2B5EF4-FFF2-40B4-BE49-F238E27FC236}">
                <a16:creationId xmlns:a16="http://schemas.microsoft.com/office/drawing/2014/main" id="{897CD2B5-7591-4D6C-9439-36D940B3E183}"/>
              </a:ext>
            </a:extLst>
          </p:cNvPr>
          <p:cNvSpPr>
            <a:spLocks noChangeArrowheads="1"/>
          </p:cNvSpPr>
          <p:nvPr/>
        </p:nvSpPr>
        <p:spPr bwMode="auto">
          <a:xfrm>
            <a:off x="415186" y="4680739"/>
            <a:ext cx="11570866" cy="845202"/>
          </a:xfrm>
          <a:prstGeom prst="rect">
            <a:avLst/>
          </a:prstGeom>
          <a:noFill/>
          <a:ln w="444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Tree>
    <p:extLst>
      <p:ext uri="{BB962C8B-B14F-4D97-AF65-F5344CB8AC3E}">
        <p14:creationId xmlns:p14="http://schemas.microsoft.com/office/powerpoint/2010/main" val="38818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C5E4CA"/>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528</Words>
  <Application>Microsoft Office PowerPoint</Application>
  <PresentationFormat>宽屏</PresentationFormat>
  <Paragraphs>48</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等线</vt:lpstr>
      <vt:lpstr>等线 Light</vt:lpstr>
      <vt:lpstr>仿宋</vt:lpstr>
      <vt:lpstr>宋体</vt:lpstr>
      <vt:lpstr>Arial</vt:lpstr>
      <vt:lpstr>Times New Roman</vt:lpstr>
      <vt:lpstr>Office 主题​​</vt:lpstr>
      <vt:lpstr>SCD科学引文数据库 他人引用检索步骤</vt:lpstr>
      <vt:lpstr>登录昆明理工大学图书馆主页</vt:lpstr>
      <vt:lpstr>登录图书馆主页进入SCD数据库</vt:lpstr>
      <vt:lpstr>登录图书馆主页进入SCD数据库</vt:lpstr>
      <vt:lpstr>进入国内SCD引文检索</vt:lpstr>
      <vt:lpstr>检索示例</vt:lpstr>
      <vt:lpstr>进入国内SCD引文检索 填写检索对话框 注意：1.昆明理工大学限定为被引第一机构；             2.检索年份：文章被引、文章发表均限定为2017-2018年。</vt:lpstr>
      <vt:lpstr>检索结果</vt:lpstr>
      <vt:lpstr>PowerPoint 演示文稿</vt:lpstr>
      <vt:lpstr>核实检索结果文献信息</vt:lpstr>
      <vt:lpstr>登陆CNKI主页</vt:lpstr>
      <vt:lpstr>填写CNKI数据库高级检索对话框</vt:lpstr>
      <vt:lpstr>检索结果</vt:lpstr>
      <vt:lpstr>PowerPoint 演示文稿</vt:lpstr>
      <vt:lpstr>核实检索结果文献信息</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acer</dc:creator>
  <cp:lastModifiedBy>acer</cp:lastModifiedBy>
  <cp:revision>50</cp:revision>
  <dcterms:created xsi:type="dcterms:W3CDTF">2018-08-20T08:48:07Z</dcterms:created>
  <dcterms:modified xsi:type="dcterms:W3CDTF">2018-08-21T00:41:33Z</dcterms:modified>
</cp:coreProperties>
</file>